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7" r:id="rId7"/>
    <p:sldId id="266" r:id="rId8"/>
    <p:sldId id="261" r:id="rId9"/>
    <p:sldId id="274" r:id="rId10"/>
    <p:sldId id="275" r:id="rId11"/>
    <p:sldId id="268" r:id="rId12"/>
    <p:sldId id="269" r:id="rId13"/>
    <p:sldId id="276" r:id="rId14"/>
    <p:sldId id="262" r:id="rId15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21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82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529F8CD-54DD-C6AD-7EF5-C5F4A2CE9A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B6742FB-BF38-88A4-0EB4-DC04323E07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9EE10C6-C20D-4BB7-92F3-F3D5D30367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3BE5EE-1515-4499-A712-57C2D3F14B65}" type="datetimeFigureOut">
              <a:rPr lang="fr-FR" smtClean="0"/>
              <a:t>15/07/2024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F6404DF-ABD7-E1A8-8941-EF282D2FB8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4D92664-E22C-0F51-10E4-B358E69F2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C58BF-0D7B-4BA1-9386-CA5181BE927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566179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6A8D9C9-F27F-06BB-F071-780468DB7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08EA5096-8FA4-9A9D-86C4-7D71571EAD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14B58B7-109E-E952-5314-BD96AA729A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3BE5EE-1515-4499-A712-57C2D3F14B65}" type="datetimeFigureOut">
              <a:rPr lang="fr-FR" smtClean="0"/>
              <a:t>15/07/2024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ABC24C9-9987-39D0-A2D8-5E572799C1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5A1755B-AC13-E409-A4B3-D7EE6452C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C58BF-0D7B-4BA1-9386-CA5181BE927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860300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778112CC-8FD5-3284-550B-7830AAFA86C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225CAFDC-9516-FE2B-E211-1C5A20EE4A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D68ED0F-8C2F-F6C0-91C3-42139FAF94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3BE5EE-1515-4499-A712-57C2D3F14B65}" type="datetimeFigureOut">
              <a:rPr lang="fr-FR" smtClean="0"/>
              <a:t>15/07/2024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1819F6D-8F17-C8C4-3B52-2EDBD97D4A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8DBAF8B-6431-4B0A-CEF6-9A6960142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C58BF-0D7B-4BA1-9386-CA5181BE927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329941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5A78630-0123-EF62-2233-9751CC29F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33F4B2F-E424-A7F1-B007-340D86046E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0DE1462-7FC5-0E09-EAB3-401C9C8848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3BE5EE-1515-4499-A712-57C2D3F14B65}" type="datetimeFigureOut">
              <a:rPr lang="fr-FR" smtClean="0"/>
              <a:t>15/07/2024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EBE85CE-F259-AA69-7B30-A9BFF32471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B92834F-0BF1-ECD2-C0B1-FB11FFA98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C58BF-0D7B-4BA1-9386-CA5181BE927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92877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571FDA0-B67C-56BD-A7E9-0572C40FFA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46A5602-43FF-98B9-9BCD-90C950D433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989D46A-5517-B03D-5973-BF22CEF8DC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3BE5EE-1515-4499-A712-57C2D3F14B65}" type="datetimeFigureOut">
              <a:rPr lang="fr-FR" smtClean="0"/>
              <a:t>15/07/2024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BA9C466-6D23-7F25-630E-F40A55C690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DC0A99E-8663-AAA9-441A-48E26D332E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C58BF-0D7B-4BA1-9386-CA5181BE927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283953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D8C9F8-EA3A-507F-610E-02345E9F4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8EC1AE9-A8DB-5D93-CA0B-9BF5B7FAE0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9AAF9D29-7AF8-6B43-7D2D-E4275DEC78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18A20A2E-AE95-C4E2-1BE3-47001D3962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3BE5EE-1515-4499-A712-57C2D3F14B65}" type="datetimeFigureOut">
              <a:rPr lang="fr-FR" smtClean="0"/>
              <a:t>15/07/2024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F2B810F1-B23C-7BC5-F984-C12D754EB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DFC63A4-AAD0-573A-7E4F-C5B2A5A0C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C58BF-0D7B-4BA1-9386-CA5181BE927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379378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E6A46A0-6DE2-3D25-CB5D-31FEA93B21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394876C-D3BF-3471-F595-41F822C733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894AAD77-CE1A-20AA-E75F-9C85943ED1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85E99687-B6D7-F405-9D10-D780C2FC3EF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A5630A34-D29C-2348-75BC-5AA0E7F95A3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16A2BB6F-11F6-9E7C-501A-C27A6782CE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3BE5EE-1515-4499-A712-57C2D3F14B65}" type="datetimeFigureOut">
              <a:rPr lang="fr-FR" smtClean="0"/>
              <a:t>15/07/2024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11856315-2423-C775-E8F9-732F107D0F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FC543FED-5DEC-7357-747A-EE5A31C0A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C58BF-0D7B-4BA1-9386-CA5181BE927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385740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837013-86FE-9227-B35E-DB610C90E5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42379949-81B2-8663-EF69-80CE4DB8E1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3BE5EE-1515-4499-A712-57C2D3F14B65}" type="datetimeFigureOut">
              <a:rPr lang="fr-FR" smtClean="0"/>
              <a:t>15/07/2024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28779C6D-4248-D498-A9B4-EC7B56A340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B2F0125-0EE5-D21D-76E4-8607EB036C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C58BF-0D7B-4BA1-9386-CA5181BE927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009674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64E1E683-BF95-CB22-5F46-4F3A81142E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3BE5EE-1515-4499-A712-57C2D3F14B65}" type="datetimeFigureOut">
              <a:rPr lang="fr-FR" smtClean="0"/>
              <a:t>15/07/2024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3A41C25F-641B-FD2D-8C70-62879EC47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D1592C9-2866-D925-F3ED-14E95A3359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C58BF-0D7B-4BA1-9386-CA5181BE927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029221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A085525-CA88-04C1-0751-680D76B04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C8FF43D-A854-19C6-DAF0-803BBF1D9D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DCF14282-FA50-2C01-5032-CF2E125E5E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2D2E31A3-170D-22FB-233C-744752CDB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3BE5EE-1515-4499-A712-57C2D3F14B65}" type="datetimeFigureOut">
              <a:rPr lang="fr-FR" smtClean="0"/>
              <a:t>15/07/2024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A3EF936-F83D-B56B-F31B-F85C1D9F87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D3B4C9A-FFE4-BF52-16FE-6887623E29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C58BF-0D7B-4BA1-9386-CA5181BE927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424641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73C713C-9CB5-CFE3-FB2C-0DF46448D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26D384D0-9657-4331-15FE-5CBA68D9E51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0A106A6D-FDE2-3B73-B37C-391AB9FB99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C090F8FF-E8C1-0642-679E-90DC6E78B1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3BE5EE-1515-4499-A712-57C2D3F14B65}" type="datetimeFigureOut">
              <a:rPr lang="fr-FR" smtClean="0"/>
              <a:t>15/07/2024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FC9CB40-5808-FF08-81E2-7D50210431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2256645-B5AB-A0D6-6A03-D8A475F7BE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C58BF-0D7B-4BA1-9386-CA5181BE927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615207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D1B742CD-4847-D82B-57EE-CB486C861F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C599CE1-3591-F93D-75C5-7ABDF1C355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55A9FF5-626E-38E5-F2A5-1E14DA89F79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03BE5EE-1515-4499-A712-57C2D3F14B65}" type="datetimeFigureOut">
              <a:rPr lang="fr-FR" smtClean="0"/>
              <a:t>15/07/2024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3F91873-82FD-2A46-FBE4-455147F1F0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6C0A0D6-318E-DEC8-561C-E2777A1AE2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F8C58BF-0D7B-4BA1-9386-CA5181BE927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117975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2.png"/><Relationship Id="rId7" Type="http://schemas.openxmlformats.org/officeDocument/2006/relationships/image" Target="../media/image2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healthy-life-mode.onrender.com/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www.kaggle.com/datasets/aravindpcoder/obesity-or-cvd-risk-classifyregressorcluster" TargetMode="Externa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www.kaggle.com/datasets/bhavikjikadara/mental-health-dataset" TargetMode="Externa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www.kaggle.com/datasets/uom190346a/sleep-health-and-lifestyle-dataset" TargetMode="Externa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7AAEF5B7-B6B4-2323-78B6-0B86FC4F66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1809" y="1167399"/>
            <a:ext cx="7337677" cy="2047842"/>
          </a:xfrm>
        </p:spPr>
        <p:txBody>
          <a:bodyPr>
            <a:noAutofit/>
          </a:bodyPr>
          <a:lstStyle/>
          <a:p>
            <a:pPr algn="ctr"/>
            <a:r>
              <a:rPr lang="fr-FR" sz="7200" b="1" i="1" dirty="0" err="1">
                <a:ln w="28575">
                  <a:solidFill>
                    <a:schemeClr val="tx1"/>
                  </a:solidFill>
                </a:ln>
                <a:solidFill>
                  <a:srgbClr val="FF0000"/>
                </a:solidFill>
                <a:ea typeface="+mj-lt"/>
                <a:cs typeface="+mj-lt"/>
              </a:rPr>
              <a:t>Make</a:t>
            </a:r>
            <a:r>
              <a:rPr lang="fr-FR" sz="7200" b="1" i="1" dirty="0">
                <a:ln w="28575">
                  <a:solidFill>
                    <a:schemeClr val="tx1"/>
                  </a:solidFill>
                </a:ln>
                <a:solidFill>
                  <a:srgbClr val="FF0000"/>
                </a:solidFill>
                <a:ea typeface="+mj-lt"/>
                <a:cs typeface="+mj-lt"/>
              </a:rPr>
              <a:t> </a:t>
            </a:r>
            <a:r>
              <a:rPr lang="fr-FR" sz="7200" b="1" i="1" dirty="0" err="1">
                <a:ln w="28575">
                  <a:solidFill>
                    <a:schemeClr val="tx1"/>
                  </a:solidFill>
                </a:ln>
                <a:solidFill>
                  <a:srgbClr val="FF0000"/>
                </a:solidFill>
                <a:ea typeface="+mj-lt"/>
                <a:cs typeface="+mj-lt"/>
              </a:rPr>
              <a:t>your</a:t>
            </a:r>
            <a:r>
              <a:rPr lang="fr-FR" sz="7200" b="1" i="1" dirty="0">
                <a:ln w="28575">
                  <a:solidFill>
                    <a:schemeClr val="tx1"/>
                  </a:solidFill>
                </a:ln>
                <a:solidFill>
                  <a:srgbClr val="FF0000"/>
                </a:solidFill>
                <a:ea typeface="+mj-lt"/>
                <a:cs typeface="+mj-lt"/>
              </a:rPr>
              <a:t> Life </a:t>
            </a:r>
            <a:r>
              <a:rPr lang="fr-FR" sz="7200" b="1" i="1" dirty="0" err="1">
                <a:ln w="28575">
                  <a:solidFill>
                    <a:schemeClr val="tx1"/>
                  </a:solidFill>
                </a:ln>
                <a:solidFill>
                  <a:srgbClr val="FF0000"/>
                </a:solidFill>
                <a:ea typeface="+mj-lt"/>
                <a:cs typeface="+mj-lt"/>
              </a:rPr>
              <a:t>Healthy</a:t>
            </a:r>
            <a:r>
              <a:rPr lang="fr-FR" sz="7200" b="1" i="1" dirty="0">
                <a:ln w="28575">
                  <a:solidFill>
                    <a:schemeClr val="tx1"/>
                  </a:solidFill>
                </a:ln>
                <a:solidFill>
                  <a:srgbClr val="FF0000"/>
                </a:solidFill>
                <a:ea typeface="+mj-lt"/>
                <a:cs typeface="+mj-lt"/>
              </a:rPr>
              <a:t> </a:t>
            </a:r>
            <a:r>
              <a:rPr lang="fr-FR" sz="7200" b="1" i="1" dirty="0" err="1">
                <a:ln w="28575">
                  <a:solidFill>
                    <a:schemeClr val="tx1"/>
                  </a:solidFill>
                </a:ln>
                <a:solidFill>
                  <a:srgbClr val="FF0000"/>
                </a:solidFill>
                <a:ea typeface="+mj-lt"/>
                <a:cs typeface="+mj-lt"/>
              </a:rPr>
              <a:t>again</a:t>
            </a:r>
            <a:r>
              <a:rPr lang="fr-FR" sz="7200" b="1" i="1" dirty="0">
                <a:ln w="28575">
                  <a:solidFill>
                    <a:schemeClr val="tx1"/>
                  </a:solidFill>
                </a:ln>
                <a:solidFill>
                  <a:srgbClr val="FF0000"/>
                </a:solidFill>
                <a:ea typeface="+mj-lt"/>
                <a:cs typeface="+mj-lt"/>
              </a:rPr>
              <a:t> !</a:t>
            </a:r>
            <a:endParaRPr lang="fr-FR" sz="7200" dirty="0">
              <a:ln w="28575">
                <a:solidFill>
                  <a:schemeClr val="tx1"/>
                </a:solidFill>
              </a:ln>
            </a:endParaRPr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4EC0D72B-F626-1A31-57C4-B2547F24F6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00148" y="3865346"/>
            <a:ext cx="6420998" cy="1500187"/>
          </a:xfrm>
        </p:spPr>
        <p:txBody>
          <a:bodyPr vert="horz" lIns="91440" tIns="45720" rIns="91440" bIns="45720" rtlCol="0" anchor="t">
            <a:normAutofit fontScale="92500"/>
          </a:bodyPr>
          <a:lstStyle/>
          <a:p>
            <a:pPr algn="ctr"/>
            <a:r>
              <a:rPr lang="fr-FR" dirty="0"/>
              <a:t>Application mobile qui analyse votre état de santé global et qui vous propose les recommandations les plus adaptées à votre profil, pour vous maintenir le plus longtemps en vie et en bonne santé 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60A491-BA3A-135A-4B72-AFF87D5A873E}"/>
              </a:ext>
            </a:extLst>
          </p:cNvPr>
          <p:cNvSpPr txBox="1"/>
          <p:nvPr/>
        </p:nvSpPr>
        <p:spPr>
          <a:xfrm>
            <a:off x="6864142" y="6332242"/>
            <a:ext cx="554331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BLOCH Alexandre - JOUIN Victor - MEKIDECHE </a:t>
            </a:r>
            <a:r>
              <a:rPr lang="en-US" dirty="0" err="1"/>
              <a:t>Yacine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72896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D130E49-83BB-626D-C547-A7902C766962}"/>
              </a:ext>
            </a:extLst>
          </p:cNvPr>
          <p:cNvSpPr txBox="1"/>
          <p:nvPr/>
        </p:nvSpPr>
        <p:spPr>
          <a:xfrm>
            <a:off x="3913839" y="394602"/>
            <a:ext cx="4376523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400" b="1" dirty="0">
                <a:solidFill>
                  <a:srgbClr val="FF0000"/>
                </a:solidFill>
                <a:ea typeface="+mn-lt"/>
                <a:cs typeface="+mn-lt"/>
              </a:rPr>
              <a:t>IV) Nos </a:t>
            </a:r>
            <a:r>
              <a:rPr lang="en-US" sz="4400" b="1" dirty="0" err="1">
                <a:solidFill>
                  <a:srgbClr val="FF0000"/>
                </a:solidFill>
                <a:ea typeface="+mn-lt"/>
                <a:cs typeface="+mn-lt"/>
              </a:rPr>
              <a:t>modèles</a:t>
            </a:r>
            <a:endParaRPr lang="en-US" sz="4400" dirty="0">
              <a:solidFill>
                <a:srgbClr val="FF0000"/>
              </a:solidFill>
            </a:endParaRPr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40497FDB-D3C6-47BD-B418-AF0C0F824309}"/>
              </a:ext>
            </a:extLst>
          </p:cNvPr>
          <p:cNvSpPr txBox="1"/>
          <p:nvPr/>
        </p:nvSpPr>
        <p:spPr>
          <a:xfrm>
            <a:off x="405845" y="1286180"/>
            <a:ext cx="7015987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/>
              <a:t>1. </a:t>
            </a:r>
            <a:r>
              <a:rPr lang="en-US" sz="2800" dirty="0" err="1"/>
              <a:t>Santé</a:t>
            </a:r>
            <a:r>
              <a:rPr lang="en-US" sz="2800" dirty="0"/>
              <a:t> Physique de </a:t>
            </a:r>
            <a:r>
              <a:rPr lang="en-US" sz="2800" dirty="0" err="1"/>
              <a:t>l’user</a:t>
            </a:r>
            <a:r>
              <a:rPr lang="en-US" sz="2800" dirty="0"/>
              <a:t> : </a:t>
            </a:r>
            <a:r>
              <a:rPr lang="en-US" sz="2800" dirty="0" err="1"/>
              <a:t>Risques</a:t>
            </a:r>
            <a:r>
              <a:rPr lang="en-US" sz="2800" dirty="0"/>
              <a:t> </a:t>
            </a:r>
            <a:r>
              <a:rPr lang="en-US" sz="2800" dirty="0" err="1"/>
              <a:t>d’obésité</a:t>
            </a:r>
            <a:endParaRPr lang="en-US" sz="2800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5CDA2E8A-44BA-4C47-8027-316C043497F7}"/>
              </a:ext>
            </a:extLst>
          </p:cNvPr>
          <p:cNvSpPr txBox="1"/>
          <p:nvPr/>
        </p:nvSpPr>
        <p:spPr>
          <a:xfrm>
            <a:off x="1533488" y="3120329"/>
            <a:ext cx="3849900" cy="34163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fr-FR" dirty="0" err="1"/>
              <a:t>Features</a:t>
            </a:r>
            <a:r>
              <a:rPr lang="fr-FR" dirty="0"/>
              <a:t> les plus importantes : </a:t>
            </a:r>
            <a:br>
              <a:rPr lang="fr-FR" dirty="0"/>
            </a:br>
            <a:r>
              <a:rPr lang="fr-FR" dirty="0"/>
              <a:t>- BMI</a:t>
            </a:r>
            <a:br>
              <a:rPr lang="fr-FR" dirty="0"/>
            </a:br>
            <a:r>
              <a:rPr lang="fr-FR" dirty="0"/>
              <a:t>- nombre de pas par jour</a:t>
            </a:r>
            <a:br>
              <a:rPr lang="fr-FR" dirty="0"/>
            </a:br>
            <a:r>
              <a:rPr lang="fr-FR" dirty="0"/>
              <a:t>- qualité du repos</a:t>
            </a:r>
            <a:br>
              <a:rPr lang="fr-FR" dirty="0"/>
            </a:br>
            <a:r>
              <a:rPr lang="fr-FR" dirty="0"/>
              <a:t>- durée de la nuit</a:t>
            </a:r>
            <a:br>
              <a:rPr lang="fr-FR" dirty="0"/>
            </a:br>
            <a:r>
              <a:rPr lang="fr-FR" dirty="0"/>
              <a:t>- niveau d’activité physique</a:t>
            </a:r>
            <a:br>
              <a:rPr lang="fr-FR" dirty="0"/>
            </a:br>
            <a:r>
              <a:rPr lang="fr-FR" dirty="0"/>
              <a:t>- niveau de stress</a:t>
            </a:r>
            <a:br>
              <a:rPr lang="fr-FR" dirty="0"/>
            </a:br>
            <a:endParaRPr lang="fr-FR" dirty="0"/>
          </a:p>
          <a:p>
            <a:r>
              <a:rPr lang="fr-FR" dirty="0"/>
              <a:t>Modèle : Gradient </a:t>
            </a:r>
            <a:r>
              <a:rPr lang="fr-FR" dirty="0" err="1"/>
              <a:t>Boosting</a:t>
            </a:r>
            <a:endParaRPr lang="fr-FR" dirty="0"/>
          </a:p>
          <a:p>
            <a:endParaRPr lang="fr-FR" dirty="0"/>
          </a:p>
          <a:p>
            <a:r>
              <a:rPr lang="fr-FR" dirty="0" err="1">
                <a:highlight>
                  <a:srgbClr val="00FFFF"/>
                </a:highlight>
              </a:rPr>
              <a:t>Accuracy</a:t>
            </a:r>
            <a:r>
              <a:rPr lang="fr-FR" dirty="0">
                <a:highlight>
                  <a:srgbClr val="00FFFF"/>
                </a:highlight>
              </a:rPr>
              <a:t> avec toutes les </a:t>
            </a:r>
            <a:r>
              <a:rPr lang="fr-FR" dirty="0" err="1">
                <a:highlight>
                  <a:srgbClr val="00FFFF"/>
                </a:highlight>
              </a:rPr>
              <a:t>features</a:t>
            </a:r>
            <a:r>
              <a:rPr lang="fr-FR" dirty="0">
                <a:highlight>
                  <a:srgbClr val="00FFFF"/>
                </a:highlight>
              </a:rPr>
              <a:t> : 90%</a:t>
            </a:r>
          </a:p>
          <a:p>
            <a:r>
              <a:rPr lang="fr-FR" dirty="0" err="1">
                <a:highlight>
                  <a:srgbClr val="00FF00"/>
                </a:highlight>
              </a:rPr>
              <a:t>Accuracy</a:t>
            </a:r>
            <a:r>
              <a:rPr lang="fr-FR" dirty="0">
                <a:highlight>
                  <a:srgbClr val="00FF00"/>
                </a:highlight>
              </a:rPr>
              <a:t> avec les 6 </a:t>
            </a:r>
            <a:r>
              <a:rPr lang="fr-FR" dirty="0" err="1">
                <a:highlight>
                  <a:srgbClr val="00FF00"/>
                </a:highlight>
              </a:rPr>
              <a:t>features</a:t>
            </a:r>
            <a:r>
              <a:rPr lang="fr-FR" dirty="0">
                <a:highlight>
                  <a:srgbClr val="00FF00"/>
                </a:highlight>
              </a:rPr>
              <a:t> : 89%</a:t>
            </a:r>
          </a:p>
        </p:txBody>
      </p:sp>
      <p:sp>
        <p:nvSpPr>
          <p:cNvPr id="6" name="TextBox 8">
            <a:extLst>
              <a:ext uri="{FF2B5EF4-FFF2-40B4-BE49-F238E27FC236}">
                <a16:creationId xmlns:a16="http://schemas.microsoft.com/office/drawing/2014/main" id="{84449882-9858-42B6-87D7-052B9485F674}"/>
              </a:ext>
            </a:extLst>
          </p:cNvPr>
          <p:cNvSpPr txBox="1"/>
          <p:nvPr/>
        </p:nvSpPr>
        <p:spPr>
          <a:xfrm>
            <a:off x="403496" y="1809400"/>
            <a:ext cx="6227196" cy="52322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2. </a:t>
            </a:r>
            <a:r>
              <a:rPr lang="en-US" sz="2800" dirty="0" err="1"/>
              <a:t>Santé</a:t>
            </a:r>
            <a:r>
              <a:rPr lang="en-US" sz="2800" dirty="0"/>
              <a:t> </a:t>
            </a:r>
            <a:r>
              <a:rPr lang="en-US" sz="2800" dirty="0" err="1"/>
              <a:t>Mentale</a:t>
            </a:r>
            <a:r>
              <a:rPr lang="en-US" sz="2800" dirty="0"/>
              <a:t> &amp; Stress de </a:t>
            </a:r>
            <a:r>
              <a:rPr lang="en-US" sz="2800" dirty="0" err="1"/>
              <a:t>l’user</a:t>
            </a:r>
            <a:endParaRPr lang="en-US" sz="2800" dirty="0"/>
          </a:p>
        </p:txBody>
      </p:sp>
      <p:sp>
        <p:nvSpPr>
          <p:cNvPr id="7" name="TextBox 8">
            <a:extLst>
              <a:ext uri="{FF2B5EF4-FFF2-40B4-BE49-F238E27FC236}">
                <a16:creationId xmlns:a16="http://schemas.microsoft.com/office/drawing/2014/main" id="{A86C7524-C0FF-4505-B110-A1B9789D3CF1}"/>
              </a:ext>
            </a:extLst>
          </p:cNvPr>
          <p:cNvSpPr txBox="1"/>
          <p:nvPr/>
        </p:nvSpPr>
        <p:spPr>
          <a:xfrm>
            <a:off x="405844" y="2332620"/>
            <a:ext cx="6397126" cy="52322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highlight>
                  <a:srgbClr val="FFFF00"/>
                </a:highlight>
              </a:rPr>
              <a:t>3. </a:t>
            </a:r>
            <a:r>
              <a:rPr lang="en-US" sz="2800" dirty="0" err="1">
                <a:highlight>
                  <a:srgbClr val="FFFF00"/>
                </a:highlight>
              </a:rPr>
              <a:t>Sommeil</a:t>
            </a:r>
            <a:r>
              <a:rPr lang="en-US" sz="2800" dirty="0">
                <a:highlight>
                  <a:srgbClr val="FFFF00"/>
                </a:highlight>
              </a:rPr>
              <a:t> de </a:t>
            </a:r>
            <a:r>
              <a:rPr lang="en-US" sz="2800" dirty="0" err="1">
                <a:highlight>
                  <a:srgbClr val="FFFF00"/>
                </a:highlight>
              </a:rPr>
              <a:t>l'user</a:t>
            </a:r>
            <a:r>
              <a:rPr lang="en-US" sz="2800" dirty="0">
                <a:highlight>
                  <a:srgbClr val="FFFF00"/>
                </a:highlight>
              </a:rPr>
              <a:t> :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8591C0AA-1CE4-4558-9B85-F0A119C84A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3137" y="1931537"/>
            <a:ext cx="3818028" cy="457335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704915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D130E49-83BB-626D-C547-A7902C766962}"/>
              </a:ext>
            </a:extLst>
          </p:cNvPr>
          <p:cNvSpPr txBox="1"/>
          <p:nvPr/>
        </p:nvSpPr>
        <p:spPr>
          <a:xfrm>
            <a:off x="3109444" y="585102"/>
            <a:ext cx="5973111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400" b="1" dirty="0">
                <a:solidFill>
                  <a:srgbClr val="FF0000"/>
                </a:solidFill>
                <a:ea typeface="+mn-lt"/>
                <a:cs typeface="+mn-lt"/>
              </a:rPr>
              <a:t>V) Back-End / Front-End</a:t>
            </a:r>
            <a:endParaRPr lang="en-US" sz="4400" dirty="0">
              <a:solidFill>
                <a:srgbClr val="FF0000"/>
              </a:solidFill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F497964E-74A7-08A5-507F-843A54F30F4C}"/>
              </a:ext>
            </a:extLst>
          </p:cNvPr>
          <p:cNvSpPr txBox="1"/>
          <p:nvPr/>
        </p:nvSpPr>
        <p:spPr>
          <a:xfrm>
            <a:off x="804672" y="2084832"/>
            <a:ext cx="4956048" cy="3554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500" dirty="0" err="1">
                <a:solidFill>
                  <a:srgbClr val="FF0000"/>
                </a:solidFill>
              </a:rPr>
              <a:t>Front-end</a:t>
            </a:r>
            <a:r>
              <a:rPr lang="fr-FR" sz="2500" dirty="0">
                <a:solidFill>
                  <a:srgbClr val="FF0000"/>
                </a:solidFill>
              </a:rPr>
              <a:t>: </a:t>
            </a:r>
          </a:p>
          <a:p>
            <a:endParaRPr lang="fr-F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/>
              <a:t>9 </a:t>
            </a:r>
            <a:r>
              <a:rPr lang="fr-FR" sz="2000" dirty="0"/>
              <a:t>vues html, </a:t>
            </a:r>
          </a:p>
          <a:p>
            <a:endParaRPr lang="fr-F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/>
              <a:t>Formulaires d’entrée des données,</a:t>
            </a:r>
          </a:p>
          <a:p>
            <a:endParaRPr lang="fr-F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/>
              <a:t>Style moderne et sombre grâce au </a:t>
            </a:r>
            <a:r>
              <a:rPr lang="fr-FR" sz="2000" dirty="0" err="1"/>
              <a:t>css</a:t>
            </a:r>
            <a:r>
              <a:rPr lang="fr-FR" sz="2000" dirty="0"/>
              <a:t> et </a:t>
            </a:r>
            <a:r>
              <a:rPr lang="fr-FR" sz="2000" dirty="0" err="1"/>
              <a:t>bootstrap</a:t>
            </a:r>
            <a:endParaRPr lang="fr-FR" sz="2000" dirty="0"/>
          </a:p>
          <a:p>
            <a:endParaRPr lang="fr-F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/>
              <a:t>Utilisation de </a:t>
            </a:r>
            <a:r>
              <a:rPr lang="fr-FR" sz="2000" dirty="0" err="1"/>
              <a:t>Jquery</a:t>
            </a:r>
            <a:r>
              <a:rPr lang="fr-FR" sz="2000" dirty="0"/>
              <a:t> pour faire des animations et des graphes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20FA002D-8189-E5FE-7CF5-86A4BA2F03AF}"/>
              </a:ext>
            </a:extLst>
          </p:cNvPr>
          <p:cNvSpPr txBox="1"/>
          <p:nvPr/>
        </p:nvSpPr>
        <p:spPr>
          <a:xfrm>
            <a:off x="6604531" y="2084832"/>
            <a:ext cx="4956048" cy="41088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500" dirty="0" err="1">
                <a:solidFill>
                  <a:srgbClr val="FF0000"/>
                </a:solidFill>
              </a:rPr>
              <a:t>Back-end</a:t>
            </a:r>
            <a:r>
              <a:rPr lang="fr-FR" sz="2500" dirty="0">
                <a:solidFill>
                  <a:srgbClr val="FF0000"/>
                </a:solidFill>
              </a:rPr>
              <a:t> :</a:t>
            </a:r>
          </a:p>
          <a:p>
            <a:endParaRPr lang="fr-F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/>
              <a:t>Système d’authentification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/>
              <a:t>Sauvegarde et modification des données à partir d’une table directement créée par </a:t>
            </a:r>
            <a:r>
              <a:rPr lang="fr-FR" sz="2000" dirty="0" err="1"/>
              <a:t>django</a:t>
            </a:r>
            <a:r>
              <a:rPr lang="fr-FR" sz="2000" dirty="0"/>
              <a:t> sur la base de donnée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/>
              <a:t>Création et sauvegarde des prédictions données aux utilisateurs et envoi des conseils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63381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2550BE34-C2B8-49B8-8519-67A8CAD51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33" name="Rectangle 1032">
            <a:extLst>
              <a:ext uri="{FF2B5EF4-FFF2-40B4-BE49-F238E27FC236}">
                <a16:creationId xmlns:a16="http://schemas.microsoft.com/office/drawing/2014/main" id="{A7457DD9-5A45-400A-AB4B-4B4EDECA2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D130E49-83BB-626D-C547-A7902C766962}"/>
              </a:ext>
            </a:extLst>
          </p:cNvPr>
          <p:cNvSpPr txBox="1"/>
          <p:nvPr/>
        </p:nvSpPr>
        <p:spPr>
          <a:xfrm>
            <a:off x="1046746" y="586822"/>
            <a:ext cx="3560252" cy="164592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 kern="1200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VI) </a:t>
            </a:r>
            <a:r>
              <a:rPr lang="en-US" sz="3200" b="1" kern="1200" dirty="0" err="1">
                <a:solidFill>
                  <a:srgbClr val="FF0000"/>
                </a:solidFill>
                <a:latin typeface="+mj-lt"/>
                <a:ea typeface="+mj-ea"/>
                <a:cs typeface="+mj-cs"/>
              </a:rPr>
              <a:t>Déploiement</a:t>
            </a:r>
            <a:r>
              <a:rPr lang="en-US" sz="3200" b="1" kern="1200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 sur Render</a:t>
            </a:r>
            <a:endParaRPr lang="en-US" sz="3200" kern="1200" dirty="0">
              <a:solidFill>
                <a:srgbClr val="FF0000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35" name="Rectangle 1034">
            <a:extLst>
              <a:ext uri="{FF2B5EF4-FFF2-40B4-BE49-F238E27FC236}">
                <a16:creationId xmlns:a16="http://schemas.microsoft.com/office/drawing/2014/main" id="{441CF7D6-A660-431A-B0BB-140A0D555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37" name="Rectangle 1036">
            <a:extLst>
              <a:ext uri="{FF2B5EF4-FFF2-40B4-BE49-F238E27FC236}">
                <a16:creationId xmlns:a16="http://schemas.microsoft.com/office/drawing/2014/main" id="{0570A85B-3810-4F95-97B0-CBF4CCDB3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D207FCB6-F6BD-5D5B-7BCF-6F9AAB76A368}"/>
              </a:ext>
            </a:extLst>
          </p:cNvPr>
          <p:cNvSpPr txBox="1"/>
          <p:nvPr/>
        </p:nvSpPr>
        <p:spPr>
          <a:xfrm>
            <a:off x="5351164" y="586822"/>
            <a:ext cx="6002636" cy="1645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Déploiement</a:t>
            </a:r>
            <a:r>
              <a:rPr lang="en-US" dirty="0"/>
              <a:t> de </a:t>
            </a:r>
            <a:r>
              <a:rPr lang="en-US" dirty="0" err="1"/>
              <a:t>l’application</a:t>
            </a:r>
            <a:r>
              <a:rPr lang="en-US" dirty="0"/>
              <a:t> web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Utilisation</a:t>
            </a:r>
            <a:r>
              <a:rPr lang="en-US" dirty="0"/>
              <a:t> </a:t>
            </a:r>
            <a:r>
              <a:rPr lang="en-US" dirty="0" err="1"/>
              <a:t>d’une</a:t>
            </a:r>
            <a:r>
              <a:rPr lang="en-US" dirty="0"/>
              <a:t> base de données </a:t>
            </a:r>
            <a:r>
              <a:rPr lang="en-US" dirty="0" err="1"/>
              <a:t>postgreSQL</a:t>
            </a:r>
            <a:r>
              <a:rPr lang="en-US" dirty="0"/>
              <a:t> </a:t>
            </a:r>
            <a:r>
              <a:rPr lang="en-US" dirty="0" err="1"/>
              <a:t>proposée</a:t>
            </a:r>
            <a:r>
              <a:rPr lang="en-US" dirty="0"/>
              <a:t> par Render</a:t>
            </a:r>
          </a:p>
        </p:txBody>
      </p:sp>
      <p:pic>
        <p:nvPicPr>
          <p:cNvPr id="1026" name="Picture 2" descr="Une image contenant texte, ligne, capture d’écran&#10;&#10;Description générée automatiquement">
            <a:extLst>
              <a:ext uri="{FF2B5EF4-FFF2-40B4-BE49-F238E27FC236}">
                <a16:creationId xmlns:a16="http://schemas.microsoft.com/office/drawing/2014/main" id="{A7AD7BB9-4977-3D73-D31E-921CE8D671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91116" y="2734056"/>
            <a:ext cx="10098160" cy="3483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6883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FC9D069-79BF-A831-7AFC-B25B5E8583D4}"/>
              </a:ext>
            </a:extLst>
          </p:cNvPr>
          <p:cNvSpPr txBox="1"/>
          <p:nvPr/>
        </p:nvSpPr>
        <p:spPr>
          <a:xfrm>
            <a:off x="3301992" y="460907"/>
            <a:ext cx="5588015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400" b="1" dirty="0">
                <a:solidFill>
                  <a:srgbClr val="FF0000"/>
                </a:solidFill>
              </a:rPr>
              <a:t>VII) Conclusion</a:t>
            </a:r>
            <a:endParaRPr lang="en-US" sz="4400" dirty="0">
              <a:solidFill>
                <a:srgbClr val="FF0000"/>
              </a:solidFill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D7BFCC0B-A201-4782-A477-045A86B84B6B}"/>
              </a:ext>
            </a:extLst>
          </p:cNvPr>
          <p:cNvSpPr txBox="1"/>
          <p:nvPr/>
        </p:nvSpPr>
        <p:spPr>
          <a:xfrm>
            <a:off x="541537" y="5573209"/>
            <a:ext cx="40514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dirty="0"/>
              <a:t>Prompt Engineering</a:t>
            </a:r>
          </a:p>
          <a:p>
            <a:pPr marL="285750" indent="-285750">
              <a:buFontTx/>
              <a:buChar char="-"/>
            </a:pPr>
            <a:r>
              <a:rPr lang="fr-FR" dirty="0"/>
              <a:t>Génération de PDF et envoi par e-mail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EF03A947-B42E-44D0-8F89-4BAFC83713AC}"/>
              </a:ext>
            </a:extLst>
          </p:cNvPr>
          <p:cNvSpPr txBox="1"/>
          <p:nvPr/>
        </p:nvSpPr>
        <p:spPr>
          <a:xfrm>
            <a:off x="541537" y="1633491"/>
            <a:ext cx="7911205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dirty="0"/>
              <a:t>Modèles de Machine Learning : Pandas, </a:t>
            </a:r>
            <a:r>
              <a:rPr lang="fr-FR" dirty="0" err="1"/>
              <a:t>TensorFlow</a:t>
            </a:r>
            <a:r>
              <a:rPr lang="fr-FR" dirty="0"/>
              <a:t>, </a:t>
            </a:r>
            <a:r>
              <a:rPr lang="fr-FR" dirty="0" err="1"/>
              <a:t>ScikitLearn</a:t>
            </a:r>
            <a:endParaRPr lang="fr-FR" dirty="0"/>
          </a:p>
          <a:p>
            <a:pPr marL="285750" indent="-285750">
              <a:buFontTx/>
              <a:buChar char="-"/>
            </a:pPr>
            <a:endParaRPr lang="fr-FR" dirty="0"/>
          </a:p>
          <a:p>
            <a:pPr marL="285750" indent="-285750">
              <a:buFontTx/>
              <a:buChar char="-"/>
            </a:pPr>
            <a:r>
              <a:rPr lang="fr-FR" dirty="0"/>
              <a:t>Django : gestion des bases de données et développement de l’application</a:t>
            </a:r>
          </a:p>
          <a:p>
            <a:pPr marL="285750" indent="-285750">
              <a:buFontTx/>
              <a:buChar char="-"/>
            </a:pPr>
            <a:endParaRPr lang="fr-FR" dirty="0"/>
          </a:p>
          <a:p>
            <a:pPr marL="285750" indent="-285750">
              <a:buFontTx/>
              <a:buChar char="-"/>
            </a:pPr>
            <a:r>
              <a:rPr lang="fr-FR" dirty="0"/>
              <a:t>PostgreSQL : stocker les données des utilisateurs et les résultats des prédictions</a:t>
            </a:r>
          </a:p>
          <a:p>
            <a:pPr marL="285750" indent="-285750">
              <a:buFontTx/>
              <a:buChar char="-"/>
            </a:pPr>
            <a:endParaRPr lang="fr-FR" dirty="0"/>
          </a:p>
          <a:p>
            <a:pPr marL="285750" indent="-285750">
              <a:buFontTx/>
              <a:buChar char="-"/>
            </a:pPr>
            <a:r>
              <a:rPr lang="fr-FR" dirty="0" err="1"/>
              <a:t>Render</a:t>
            </a:r>
            <a:r>
              <a:rPr lang="fr-FR" dirty="0"/>
              <a:t> : service Cloud pour déployer l’application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2EFF9616-8030-4B8B-B4B6-555F86B21B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2064" y="718878"/>
            <a:ext cx="1932845" cy="780688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3AED2F3E-3A8C-415E-9F3B-8B811D36BD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9513" y="1870263"/>
            <a:ext cx="1144002" cy="616864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8E72ED1F-514B-4FD2-B881-52CD2632E2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0007" y="1827658"/>
            <a:ext cx="1034685" cy="1106251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237F3CF2-881A-4210-A627-3118EA3802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8715" y="3212945"/>
            <a:ext cx="1744186" cy="607558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11516B63-F68F-4E3B-B5B2-BCFCC0AF6F2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80" t="26614" r="17830" b="32057"/>
          <a:stretch/>
        </p:blipFill>
        <p:spPr>
          <a:xfrm>
            <a:off x="9629666" y="4044870"/>
            <a:ext cx="2374719" cy="780688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0F93860C-8714-4B3C-AA9D-65AD8FD64DE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9277" y="3104886"/>
            <a:ext cx="1475775" cy="1638411"/>
          </a:xfrm>
          <a:prstGeom prst="rect">
            <a:avLst/>
          </a:prstGeom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4E8807A6-D744-40D7-95C7-AA051CB0AD0A}"/>
              </a:ext>
            </a:extLst>
          </p:cNvPr>
          <p:cNvSpPr txBox="1"/>
          <p:nvPr/>
        </p:nvSpPr>
        <p:spPr>
          <a:xfrm>
            <a:off x="541537" y="4944861"/>
            <a:ext cx="2327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A faire pour plus tard :</a:t>
            </a:r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2F47C73E-92A7-4AF4-966A-B207A977EB1A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066" b="18734"/>
          <a:stretch/>
        </p:blipFill>
        <p:spPr>
          <a:xfrm>
            <a:off x="4790266" y="5136211"/>
            <a:ext cx="3742595" cy="1531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749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FC9D069-79BF-A831-7AFC-B25B5E8583D4}"/>
              </a:ext>
            </a:extLst>
          </p:cNvPr>
          <p:cNvSpPr txBox="1"/>
          <p:nvPr/>
        </p:nvSpPr>
        <p:spPr>
          <a:xfrm>
            <a:off x="1234755" y="372130"/>
            <a:ext cx="5588015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400" b="1" dirty="0">
                <a:solidFill>
                  <a:srgbClr val="FF0000"/>
                </a:solidFill>
              </a:rPr>
              <a:t>VIII) Phase de Test</a:t>
            </a:r>
            <a:endParaRPr lang="en-US" sz="4400" dirty="0">
              <a:solidFill>
                <a:srgbClr val="FF0000"/>
              </a:solidFill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D0B4CC63-AB91-4B89-88EF-E386F845A524}"/>
              </a:ext>
            </a:extLst>
          </p:cNvPr>
          <p:cNvSpPr txBox="1"/>
          <p:nvPr/>
        </p:nvSpPr>
        <p:spPr>
          <a:xfrm>
            <a:off x="1167081" y="1436701"/>
            <a:ext cx="6122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Rendez-vous sur : </a:t>
            </a:r>
            <a:r>
              <a:rPr lang="fr-FR" b="0" i="0" u="sng" dirty="0">
                <a:effectLst/>
                <a:latin typeface="Arial" panose="020B0604020202020204" pitchFamily="34" charset="0"/>
                <a:cs typeface="Arial" panose="020B0604020202020204" pitchFamily="34" charset="0"/>
                <a:hlinkClick r:id="rId3" tooltip="https://healthy-life-mode.onrender.com/"/>
              </a:rPr>
              <a:t>https://healthy-life-mode.onrender.com/</a:t>
            </a:r>
            <a:endParaRPr lang="fr-F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4E2C343B-5264-454D-86DE-B359E8DFC4F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713" t="7580" r="33711" b="45754"/>
          <a:stretch/>
        </p:blipFill>
        <p:spPr>
          <a:xfrm>
            <a:off x="1167081" y="2101163"/>
            <a:ext cx="6409371" cy="406209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3526727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0AA0D52-FD9F-09F1-D3A5-F3F659B01A7D}"/>
              </a:ext>
            </a:extLst>
          </p:cNvPr>
          <p:cNvSpPr txBox="1"/>
          <p:nvPr/>
        </p:nvSpPr>
        <p:spPr>
          <a:xfrm>
            <a:off x="8043466" y="225681"/>
            <a:ext cx="3202235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800" b="1" dirty="0" err="1">
                <a:solidFill>
                  <a:srgbClr val="FF0000"/>
                </a:solidFill>
              </a:rPr>
              <a:t>Sommaire</a:t>
            </a:r>
            <a:endParaRPr lang="en-US" sz="4800" b="1" dirty="0">
              <a:solidFill>
                <a:srgbClr val="FF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303ABD-E5CF-53B4-3835-8F3BA5447D78}"/>
              </a:ext>
            </a:extLst>
          </p:cNvPr>
          <p:cNvSpPr txBox="1"/>
          <p:nvPr/>
        </p:nvSpPr>
        <p:spPr>
          <a:xfrm>
            <a:off x="7483275" y="1056678"/>
            <a:ext cx="4322618" cy="563231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ln>
                  <a:solidFill>
                    <a:schemeClr val="tx1"/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I) Introduction</a:t>
            </a:r>
            <a:br>
              <a:rPr lang="en-US" sz="2400" b="1" dirty="0">
                <a:ln>
                  <a:solidFill>
                    <a:schemeClr val="tx1"/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2400" b="1" dirty="0">
                <a:ln>
                  <a:solidFill>
                    <a:schemeClr val="tx1"/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b="1" dirty="0">
                <a:ln>
                  <a:solidFill>
                    <a:schemeClr val="tx1"/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II) Architecture </a:t>
            </a:r>
            <a:r>
              <a:rPr lang="en-US" sz="2400" b="1" dirty="0" err="1">
                <a:ln>
                  <a:solidFill>
                    <a:schemeClr val="tx1"/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logicielle</a:t>
            </a:r>
            <a:br>
              <a:rPr lang="en-US" sz="2400" b="1" dirty="0">
                <a:ln>
                  <a:solidFill>
                    <a:schemeClr val="tx1"/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2400" b="1" dirty="0">
                <a:ln>
                  <a:solidFill>
                    <a:schemeClr val="tx1"/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b="1" dirty="0">
                <a:ln>
                  <a:solidFill>
                    <a:schemeClr val="tx1"/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III) Nos Datasets</a:t>
            </a:r>
            <a:br>
              <a:rPr lang="en-US" sz="2400" b="1" dirty="0">
                <a:ln>
                  <a:solidFill>
                    <a:schemeClr val="tx1"/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2400" b="1" dirty="0">
                <a:ln>
                  <a:solidFill>
                    <a:schemeClr val="tx1"/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b="1" dirty="0">
                <a:ln>
                  <a:solidFill>
                    <a:schemeClr val="tx1"/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IV) Nos </a:t>
            </a:r>
            <a:r>
              <a:rPr lang="en-US" sz="2400" b="1" dirty="0" err="1">
                <a:ln>
                  <a:solidFill>
                    <a:schemeClr val="tx1"/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Modèles</a:t>
            </a:r>
            <a:br>
              <a:rPr lang="en-US" sz="2400" b="1" dirty="0">
                <a:ln>
                  <a:solidFill>
                    <a:schemeClr val="tx1"/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2400" b="1" dirty="0">
                <a:ln>
                  <a:solidFill>
                    <a:schemeClr val="tx1"/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b="1" dirty="0">
                <a:ln>
                  <a:solidFill>
                    <a:schemeClr val="tx1"/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V) Back-End / Front-End</a:t>
            </a:r>
          </a:p>
          <a:p>
            <a:br>
              <a:rPr lang="en-US" sz="2400" b="1" dirty="0">
                <a:ln>
                  <a:solidFill>
                    <a:schemeClr val="tx1"/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b="1" dirty="0">
                <a:ln>
                  <a:solidFill>
                    <a:schemeClr val="tx1"/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VI) </a:t>
            </a:r>
            <a:r>
              <a:rPr lang="en-US" sz="2400" b="1" dirty="0" err="1">
                <a:ln>
                  <a:solidFill>
                    <a:schemeClr val="tx1"/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Déploiement</a:t>
            </a:r>
            <a:r>
              <a:rPr lang="en-US" sz="2400" b="1" dirty="0">
                <a:ln>
                  <a:solidFill>
                    <a:schemeClr val="tx1"/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sur Render</a:t>
            </a:r>
            <a:br>
              <a:rPr lang="en-US" sz="2400" b="1" dirty="0">
                <a:ln>
                  <a:solidFill>
                    <a:schemeClr val="tx1"/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2400" b="1" dirty="0">
              <a:ln>
                <a:solidFill>
                  <a:schemeClr val="tx1"/>
                </a:solidFill>
              </a:ln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b="1" dirty="0">
                <a:ln>
                  <a:solidFill>
                    <a:schemeClr val="tx1"/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VII) Conclusion &amp; </a:t>
            </a:r>
            <a:r>
              <a:rPr lang="en-US" sz="2400" b="1" dirty="0" err="1">
                <a:ln>
                  <a:solidFill>
                    <a:schemeClr val="tx1"/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Ouverture</a:t>
            </a:r>
            <a:endParaRPr lang="en-US" sz="2400" b="1" dirty="0">
              <a:ln>
                <a:solidFill>
                  <a:schemeClr val="tx1"/>
                </a:solidFill>
              </a:ln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br>
              <a:rPr lang="en-US" sz="2400" b="1" dirty="0">
                <a:ln>
                  <a:solidFill>
                    <a:schemeClr val="tx1"/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b="1" dirty="0">
                <a:ln>
                  <a:solidFill>
                    <a:schemeClr val="tx1"/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VIII) Test de </a:t>
            </a:r>
            <a:r>
              <a:rPr lang="en-US" sz="2400" b="1" dirty="0" err="1">
                <a:ln>
                  <a:solidFill>
                    <a:schemeClr val="tx1"/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l’application</a:t>
            </a:r>
            <a:endParaRPr lang="en-US" sz="2400" b="1" dirty="0">
              <a:ln>
                <a:solidFill>
                  <a:schemeClr val="tx1"/>
                </a:solidFill>
              </a:ln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5942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76DEB35D-6DA0-F28E-F4B9-6F3091FB2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92200"/>
          </a:xfrm>
        </p:spPr>
        <p:txBody>
          <a:bodyPr/>
          <a:lstStyle/>
          <a:p>
            <a:r>
              <a:rPr lang="en-US" sz="4400" b="1" dirty="0">
                <a:solidFill>
                  <a:srgbClr val="FF0000"/>
                </a:solidFill>
              </a:rPr>
              <a:t>I) Introduction - </a:t>
            </a:r>
            <a:r>
              <a:rPr lang="en-US" sz="4400" b="1" dirty="0" err="1">
                <a:solidFill>
                  <a:srgbClr val="FF0000"/>
                </a:solidFill>
              </a:rPr>
              <a:t>Présentation</a:t>
            </a:r>
            <a:r>
              <a:rPr lang="en-US" sz="4400" b="1" dirty="0">
                <a:solidFill>
                  <a:srgbClr val="FF0000"/>
                </a:solidFill>
              </a:rPr>
              <a:t> </a:t>
            </a:r>
            <a:r>
              <a:rPr lang="en-US" sz="4400" b="1" dirty="0" err="1">
                <a:solidFill>
                  <a:srgbClr val="FF0000"/>
                </a:solidFill>
              </a:rPr>
              <a:t>fonctionnelle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1CC64C73-1D91-F41C-F99D-30E7F44443DF}"/>
              </a:ext>
            </a:extLst>
          </p:cNvPr>
          <p:cNvSpPr txBox="1"/>
          <p:nvPr/>
        </p:nvSpPr>
        <p:spPr>
          <a:xfrm>
            <a:off x="375236" y="1560737"/>
            <a:ext cx="5476875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i="0" dirty="0">
                <a:effectLst/>
                <a:latin typeface="Söhne"/>
              </a:rPr>
              <a:t>Quoi ?</a:t>
            </a:r>
            <a:endParaRPr lang="fr-FR" dirty="0"/>
          </a:p>
          <a:p>
            <a:pPr marL="285750" indent="-285750">
              <a:buFontTx/>
              <a:buChar char="-"/>
            </a:pPr>
            <a:r>
              <a:rPr lang="fr-FR" dirty="0"/>
              <a:t>Application mobile : coach de santé personnalisé.</a:t>
            </a:r>
          </a:p>
          <a:p>
            <a:pPr marL="285750" indent="-285750">
              <a:buFontTx/>
              <a:buChar char="-"/>
            </a:pPr>
            <a:r>
              <a:rPr lang="fr-FR" dirty="0"/>
              <a:t>Recommandations, suivis personnels et suivi des progrès.</a:t>
            </a:r>
          </a:p>
          <a:p>
            <a:pPr marL="285750" indent="-285750">
              <a:buFontTx/>
              <a:buChar char="-"/>
            </a:pPr>
            <a:endParaRPr lang="fr-FR" dirty="0"/>
          </a:p>
          <a:p>
            <a:pPr marL="285750" indent="-285750">
              <a:buFontTx/>
              <a:buChar char="-"/>
            </a:pPr>
            <a:endParaRPr lang="fr-FR" dirty="0"/>
          </a:p>
          <a:p>
            <a:r>
              <a:rPr lang="fr-FR" b="1" dirty="0"/>
              <a:t>Pour qui ?</a:t>
            </a:r>
            <a:endParaRPr lang="fr-FR" dirty="0"/>
          </a:p>
          <a:p>
            <a:pPr marL="285750" indent="-285750">
              <a:buFontTx/>
              <a:buChar char="-"/>
            </a:pPr>
            <a:r>
              <a:rPr lang="fr-FR" dirty="0"/>
              <a:t>Pour tous ! </a:t>
            </a:r>
            <a:br>
              <a:rPr lang="fr-FR" dirty="0"/>
            </a:br>
            <a:r>
              <a:rPr lang="fr-FR" dirty="0"/>
              <a:t>Tous ceux qui souhaitent améliorer leur bien-être global et maintenir un mode de vie sain. </a:t>
            </a:r>
          </a:p>
          <a:p>
            <a:endParaRPr lang="fr-FR" dirty="0"/>
          </a:p>
          <a:p>
            <a:endParaRPr lang="fr-FR" dirty="0"/>
          </a:p>
          <a:p>
            <a:r>
              <a:rPr lang="fr-FR" b="1" dirty="0"/>
              <a:t>Pour quoi ?</a:t>
            </a:r>
            <a:endParaRPr lang="fr-FR" dirty="0"/>
          </a:p>
          <a:p>
            <a:pPr marL="285750" indent="-285750">
              <a:buFontTx/>
              <a:buChar char="-"/>
            </a:pPr>
            <a:r>
              <a:rPr lang="fr-FR" dirty="0"/>
              <a:t>Assistant accessible en matière de santé et de bien-être.</a:t>
            </a:r>
          </a:p>
          <a:p>
            <a:pPr marL="285750" indent="-285750">
              <a:buFontTx/>
              <a:buChar char="-"/>
            </a:pPr>
            <a:r>
              <a:rPr lang="fr-FR" dirty="0"/>
              <a:t>Fournir un soutien constant pour aider les utilisateurs à atteindre leurs objectifs de santé.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8A04D78A-069D-4BEB-9B4D-B86DC0F30FB5}"/>
              </a:ext>
            </a:extLst>
          </p:cNvPr>
          <p:cNvSpPr txBox="1"/>
          <p:nvPr/>
        </p:nvSpPr>
        <p:spPr>
          <a:xfrm>
            <a:off x="6280439" y="6351277"/>
            <a:ext cx="2754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i="1" dirty="0"/>
              <a:t>mais surtout… Comment ? 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F53E12B-F883-44A2-8C6E-0829FAE4B2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8004" y="1744519"/>
            <a:ext cx="5714035" cy="3986433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0EE4199E-5970-4A8D-AE1E-2D9AA926E7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7526" y="3979592"/>
            <a:ext cx="3361343" cy="3361343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8DF890C8-19C9-4B83-B5A3-131E6D9661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11572">
            <a:off x="5960294" y="1689076"/>
            <a:ext cx="2413000" cy="241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5828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D130E49-83BB-626D-C547-A7902C766962}"/>
              </a:ext>
            </a:extLst>
          </p:cNvPr>
          <p:cNvSpPr txBox="1"/>
          <p:nvPr/>
        </p:nvSpPr>
        <p:spPr>
          <a:xfrm>
            <a:off x="2800121" y="131600"/>
            <a:ext cx="6615650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400" b="1" dirty="0">
                <a:solidFill>
                  <a:srgbClr val="FF0000"/>
                </a:solidFill>
              </a:rPr>
              <a:t>II) Architecture </a:t>
            </a:r>
            <a:r>
              <a:rPr lang="en-US" sz="4400" b="1" dirty="0" err="1">
                <a:solidFill>
                  <a:srgbClr val="FF0000"/>
                </a:solidFill>
              </a:rPr>
              <a:t>logicielle</a:t>
            </a:r>
            <a:endParaRPr lang="en-US" sz="4400" dirty="0">
              <a:solidFill>
                <a:srgbClr val="FF0000"/>
              </a:solidFill>
            </a:endParaRPr>
          </a:p>
        </p:txBody>
      </p: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71BCE0FC-7911-48CF-8D69-1C873B96EA50}"/>
              </a:ext>
            </a:extLst>
          </p:cNvPr>
          <p:cNvCxnSpPr>
            <a:cxnSpLocks/>
          </p:cNvCxnSpPr>
          <p:nvPr/>
        </p:nvCxnSpPr>
        <p:spPr>
          <a:xfrm>
            <a:off x="2821967" y="2398686"/>
            <a:ext cx="7239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ZoneTexte 33">
            <a:extLst>
              <a:ext uri="{FF2B5EF4-FFF2-40B4-BE49-F238E27FC236}">
                <a16:creationId xmlns:a16="http://schemas.microsoft.com/office/drawing/2014/main" id="{9E6E1D32-EC77-4E05-5528-C8F991D8B2B2}"/>
              </a:ext>
            </a:extLst>
          </p:cNvPr>
          <p:cNvSpPr txBox="1"/>
          <p:nvPr/>
        </p:nvSpPr>
        <p:spPr>
          <a:xfrm>
            <a:off x="195034" y="3332788"/>
            <a:ext cx="5210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u="sng" dirty="0"/>
              <a:t>Architecture de l’application mobile :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48732C0C-73C2-30A7-7348-210A841B7D64}"/>
              </a:ext>
            </a:extLst>
          </p:cNvPr>
          <p:cNvSpPr txBox="1"/>
          <p:nvPr/>
        </p:nvSpPr>
        <p:spPr>
          <a:xfrm>
            <a:off x="195034" y="893306"/>
            <a:ext cx="5800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u="sng" dirty="0"/>
              <a:t>La gestion des données:</a:t>
            </a:r>
          </a:p>
        </p:txBody>
      </p:sp>
      <p:cxnSp>
        <p:nvCxnSpPr>
          <p:cNvPr id="30" name="Connecteur droit avec flèche 29">
            <a:extLst>
              <a:ext uri="{FF2B5EF4-FFF2-40B4-BE49-F238E27FC236}">
                <a16:creationId xmlns:a16="http://schemas.microsoft.com/office/drawing/2014/main" id="{73803BDD-7BAC-4376-9D1C-921DA55A2BE1}"/>
              </a:ext>
            </a:extLst>
          </p:cNvPr>
          <p:cNvCxnSpPr>
            <a:cxnSpLocks/>
          </p:cNvCxnSpPr>
          <p:nvPr/>
        </p:nvCxnSpPr>
        <p:spPr>
          <a:xfrm flipH="1">
            <a:off x="8703663" y="5343070"/>
            <a:ext cx="979588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avec flèche 30">
            <a:extLst>
              <a:ext uri="{FF2B5EF4-FFF2-40B4-BE49-F238E27FC236}">
                <a16:creationId xmlns:a16="http://schemas.microsoft.com/office/drawing/2014/main" id="{26BD8838-3B76-4C4A-BBE9-B47377661075}"/>
              </a:ext>
            </a:extLst>
          </p:cNvPr>
          <p:cNvCxnSpPr>
            <a:cxnSpLocks/>
          </p:cNvCxnSpPr>
          <p:nvPr/>
        </p:nvCxnSpPr>
        <p:spPr>
          <a:xfrm>
            <a:off x="8734719" y="4786997"/>
            <a:ext cx="94853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Image 6">
            <a:extLst>
              <a:ext uri="{FF2B5EF4-FFF2-40B4-BE49-F238E27FC236}">
                <a16:creationId xmlns:a16="http://schemas.microsoft.com/office/drawing/2014/main" id="{6732D549-83D3-4C41-95E7-928A75CADE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3251" y="3807824"/>
            <a:ext cx="2000885" cy="2000885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3CE02102-71D6-4B61-967C-B3419932B4FC}"/>
              </a:ext>
            </a:extLst>
          </p:cNvPr>
          <p:cNvSpPr txBox="1"/>
          <p:nvPr/>
        </p:nvSpPr>
        <p:spPr>
          <a:xfrm>
            <a:off x="9991484" y="5974944"/>
            <a:ext cx="14628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/>
              <a:t>Database</a:t>
            </a:r>
            <a:r>
              <a:rPr lang="fr-FR" dirty="0"/>
              <a:t> : PostgreSQL</a:t>
            </a:r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2AD6CF28-D8C4-4447-B433-C8782D8710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7229" y="3999946"/>
            <a:ext cx="1808763" cy="1808763"/>
          </a:xfrm>
          <a:prstGeom prst="rect">
            <a:avLst/>
          </a:prstGeom>
        </p:spPr>
      </p:pic>
      <p:sp>
        <p:nvSpPr>
          <p:cNvPr id="27" name="ZoneTexte 26">
            <a:extLst>
              <a:ext uri="{FF2B5EF4-FFF2-40B4-BE49-F238E27FC236}">
                <a16:creationId xmlns:a16="http://schemas.microsoft.com/office/drawing/2014/main" id="{4815DBB7-F962-4F9C-B378-1544532BC832}"/>
              </a:ext>
            </a:extLst>
          </p:cNvPr>
          <p:cNvSpPr txBox="1"/>
          <p:nvPr/>
        </p:nvSpPr>
        <p:spPr>
          <a:xfrm>
            <a:off x="7041215" y="6056011"/>
            <a:ext cx="12407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/>
              <a:t>BackEnd</a:t>
            </a:r>
            <a:r>
              <a:rPr lang="fr-FR" dirty="0"/>
              <a:t> : Django</a:t>
            </a:r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617AE47D-CC17-455E-92B4-1B5F400620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20" y="3873407"/>
            <a:ext cx="2011317" cy="2011317"/>
          </a:xfrm>
          <a:prstGeom prst="rect">
            <a:avLst/>
          </a:prstGeom>
        </p:spPr>
      </p:pic>
      <p:sp>
        <p:nvSpPr>
          <p:cNvPr id="32" name="ZoneTexte 31">
            <a:extLst>
              <a:ext uri="{FF2B5EF4-FFF2-40B4-BE49-F238E27FC236}">
                <a16:creationId xmlns:a16="http://schemas.microsoft.com/office/drawing/2014/main" id="{064640C7-CDA1-4795-9460-2AB8216785C9}"/>
              </a:ext>
            </a:extLst>
          </p:cNvPr>
          <p:cNvSpPr txBox="1"/>
          <p:nvPr/>
        </p:nvSpPr>
        <p:spPr>
          <a:xfrm>
            <a:off x="737680" y="6019964"/>
            <a:ext cx="17609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err="1"/>
              <a:t>FrontEnd</a:t>
            </a:r>
            <a:r>
              <a:rPr lang="fr-FR" dirty="0"/>
              <a:t> : HTML</a:t>
            </a:r>
          </a:p>
          <a:p>
            <a:pPr algn="ctr"/>
            <a:r>
              <a:rPr lang="fr-FR" dirty="0"/>
              <a:t>Formulaire</a:t>
            </a:r>
          </a:p>
        </p:txBody>
      </p:sp>
      <p:pic>
        <p:nvPicPr>
          <p:cNvPr id="26" name="Image 25">
            <a:extLst>
              <a:ext uri="{FF2B5EF4-FFF2-40B4-BE49-F238E27FC236}">
                <a16:creationId xmlns:a16="http://schemas.microsoft.com/office/drawing/2014/main" id="{000E756F-6A1A-42C2-B964-62361B3754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7217" y="3910690"/>
            <a:ext cx="1936750" cy="1936750"/>
          </a:xfrm>
          <a:prstGeom prst="rect">
            <a:avLst/>
          </a:prstGeom>
        </p:spPr>
      </p:pic>
      <p:sp>
        <p:nvSpPr>
          <p:cNvPr id="35" name="ZoneTexte 34">
            <a:extLst>
              <a:ext uri="{FF2B5EF4-FFF2-40B4-BE49-F238E27FC236}">
                <a16:creationId xmlns:a16="http://schemas.microsoft.com/office/drawing/2014/main" id="{615661CC-A783-4AE8-AE30-B0BBCF5174E9}"/>
              </a:ext>
            </a:extLst>
          </p:cNvPr>
          <p:cNvSpPr txBox="1"/>
          <p:nvPr/>
        </p:nvSpPr>
        <p:spPr>
          <a:xfrm>
            <a:off x="3513009" y="6019965"/>
            <a:ext cx="21993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API REST : Django</a:t>
            </a:r>
          </a:p>
          <a:p>
            <a:pPr algn="ctr"/>
            <a:r>
              <a:rPr lang="fr-FR" dirty="0"/>
              <a:t>Gestion des requêtes</a:t>
            </a:r>
          </a:p>
        </p:txBody>
      </p:sp>
      <p:cxnSp>
        <p:nvCxnSpPr>
          <p:cNvPr id="37" name="Connecteur droit avec flèche 36">
            <a:extLst>
              <a:ext uri="{FF2B5EF4-FFF2-40B4-BE49-F238E27FC236}">
                <a16:creationId xmlns:a16="http://schemas.microsoft.com/office/drawing/2014/main" id="{699BE46F-D2E8-4386-AFD7-DBCEF9061873}"/>
              </a:ext>
            </a:extLst>
          </p:cNvPr>
          <p:cNvCxnSpPr>
            <a:cxnSpLocks/>
          </p:cNvCxnSpPr>
          <p:nvPr/>
        </p:nvCxnSpPr>
        <p:spPr>
          <a:xfrm flipH="1">
            <a:off x="5721795" y="5255324"/>
            <a:ext cx="979588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droit avec flèche 37">
            <a:extLst>
              <a:ext uri="{FF2B5EF4-FFF2-40B4-BE49-F238E27FC236}">
                <a16:creationId xmlns:a16="http://schemas.microsoft.com/office/drawing/2014/main" id="{C4C9BE87-02AD-424F-B84A-0E685A09248C}"/>
              </a:ext>
            </a:extLst>
          </p:cNvPr>
          <p:cNvCxnSpPr>
            <a:cxnSpLocks/>
          </p:cNvCxnSpPr>
          <p:nvPr/>
        </p:nvCxnSpPr>
        <p:spPr>
          <a:xfrm>
            <a:off x="5752851" y="4699251"/>
            <a:ext cx="94853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avec flèche 38">
            <a:extLst>
              <a:ext uri="{FF2B5EF4-FFF2-40B4-BE49-F238E27FC236}">
                <a16:creationId xmlns:a16="http://schemas.microsoft.com/office/drawing/2014/main" id="{2EDE7C66-10AC-4131-9B6A-168A22B6F961}"/>
              </a:ext>
            </a:extLst>
          </p:cNvPr>
          <p:cNvCxnSpPr>
            <a:cxnSpLocks/>
          </p:cNvCxnSpPr>
          <p:nvPr/>
        </p:nvCxnSpPr>
        <p:spPr>
          <a:xfrm flipH="1">
            <a:off x="2566279" y="5255323"/>
            <a:ext cx="979588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>
            <a:extLst>
              <a:ext uri="{FF2B5EF4-FFF2-40B4-BE49-F238E27FC236}">
                <a16:creationId xmlns:a16="http://schemas.microsoft.com/office/drawing/2014/main" id="{F6492055-0C30-4BA8-BF8E-47598582A021}"/>
              </a:ext>
            </a:extLst>
          </p:cNvPr>
          <p:cNvCxnSpPr>
            <a:cxnSpLocks/>
          </p:cNvCxnSpPr>
          <p:nvPr/>
        </p:nvCxnSpPr>
        <p:spPr>
          <a:xfrm>
            <a:off x="2597335" y="4699250"/>
            <a:ext cx="94853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3" name="Image 42">
            <a:extLst>
              <a:ext uri="{FF2B5EF4-FFF2-40B4-BE49-F238E27FC236}">
                <a16:creationId xmlns:a16="http://schemas.microsoft.com/office/drawing/2014/main" id="{08E4BF26-F6C2-4BC3-A4BD-BD8057AB44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157" y="1476125"/>
            <a:ext cx="1496518" cy="1496518"/>
          </a:xfrm>
          <a:prstGeom prst="rect">
            <a:avLst/>
          </a:prstGeom>
        </p:spPr>
      </p:pic>
      <p:sp>
        <p:nvSpPr>
          <p:cNvPr id="44" name="ZoneTexte 43">
            <a:extLst>
              <a:ext uri="{FF2B5EF4-FFF2-40B4-BE49-F238E27FC236}">
                <a16:creationId xmlns:a16="http://schemas.microsoft.com/office/drawing/2014/main" id="{7AC1ADFE-B2F0-4971-A332-9516458CAC6F}"/>
              </a:ext>
            </a:extLst>
          </p:cNvPr>
          <p:cNvSpPr txBox="1"/>
          <p:nvPr/>
        </p:nvSpPr>
        <p:spPr>
          <a:xfrm>
            <a:off x="461510" y="2917210"/>
            <a:ext cx="2594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Données brutes</a:t>
            </a:r>
          </a:p>
        </p:txBody>
      </p:sp>
      <p:pic>
        <p:nvPicPr>
          <p:cNvPr id="47" name="Image 46">
            <a:extLst>
              <a:ext uri="{FF2B5EF4-FFF2-40B4-BE49-F238E27FC236}">
                <a16:creationId xmlns:a16="http://schemas.microsoft.com/office/drawing/2014/main" id="{C6EF3E1C-58AB-4469-BE8F-CD9085C5E59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9159" y="1617046"/>
            <a:ext cx="1932845" cy="780688"/>
          </a:xfrm>
          <a:prstGeom prst="rect">
            <a:avLst/>
          </a:prstGeom>
        </p:spPr>
      </p:pic>
      <p:sp>
        <p:nvSpPr>
          <p:cNvPr id="48" name="ZoneTexte 47">
            <a:extLst>
              <a:ext uri="{FF2B5EF4-FFF2-40B4-BE49-F238E27FC236}">
                <a16:creationId xmlns:a16="http://schemas.microsoft.com/office/drawing/2014/main" id="{FD7FA2C3-7A50-45D3-B7EC-C5B46EAFE65F}"/>
              </a:ext>
            </a:extLst>
          </p:cNvPr>
          <p:cNvSpPr txBox="1"/>
          <p:nvPr/>
        </p:nvSpPr>
        <p:spPr>
          <a:xfrm>
            <a:off x="4039513" y="2672520"/>
            <a:ext cx="13564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Traitement de données</a:t>
            </a:r>
            <a:endParaRPr lang="fr-FR" sz="1600" dirty="0"/>
          </a:p>
        </p:txBody>
      </p:sp>
      <p:pic>
        <p:nvPicPr>
          <p:cNvPr id="53" name="Image 52">
            <a:extLst>
              <a:ext uri="{FF2B5EF4-FFF2-40B4-BE49-F238E27FC236}">
                <a16:creationId xmlns:a16="http://schemas.microsoft.com/office/drawing/2014/main" id="{0D4D0B14-16C7-48C5-AF25-9F2222CC7E5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2488" y="1630438"/>
            <a:ext cx="1144002" cy="616864"/>
          </a:xfrm>
          <a:prstGeom prst="rect">
            <a:avLst/>
          </a:prstGeom>
        </p:spPr>
      </p:pic>
      <p:pic>
        <p:nvPicPr>
          <p:cNvPr id="51" name="Image 50">
            <a:extLst>
              <a:ext uri="{FF2B5EF4-FFF2-40B4-BE49-F238E27FC236}">
                <a16:creationId xmlns:a16="http://schemas.microsoft.com/office/drawing/2014/main" id="{D2E226FB-3FB8-4C57-8D51-5A7CF838BC9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9875" y="1056352"/>
            <a:ext cx="1034685" cy="1106251"/>
          </a:xfrm>
          <a:prstGeom prst="rect">
            <a:avLst/>
          </a:prstGeom>
        </p:spPr>
      </p:pic>
      <p:cxnSp>
        <p:nvCxnSpPr>
          <p:cNvPr id="54" name="Connecteur droit avec flèche 53">
            <a:extLst>
              <a:ext uri="{FF2B5EF4-FFF2-40B4-BE49-F238E27FC236}">
                <a16:creationId xmlns:a16="http://schemas.microsoft.com/office/drawing/2014/main" id="{3644432E-ED05-4327-830A-45D56785CADE}"/>
              </a:ext>
            </a:extLst>
          </p:cNvPr>
          <p:cNvCxnSpPr>
            <a:cxnSpLocks/>
          </p:cNvCxnSpPr>
          <p:nvPr/>
        </p:nvCxnSpPr>
        <p:spPr>
          <a:xfrm>
            <a:off x="5939061" y="2408820"/>
            <a:ext cx="7239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ZoneTexte 55">
            <a:extLst>
              <a:ext uri="{FF2B5EF4-FFF2-40B4-BE49-F238E27FC236}">
                <a16:creationId xmlns:a16="http://schemas.microsoft.com/office/drawing/2014/main" id="{1F399D5E-24C4-4309-AB32-1A0EB96DD23C}"/>
              </a:ext>
            </a:extLst>
          </p:cNvPr>
          <p:cNvSpPr txBox="1"/>
          <p:nvPr/>
        </p:nvSpPr>
        <p:spPr>
          <a:xfrm>
            <a:off x="6816507" y="2363212"/>
            <a:ext cx="162796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/>
              <a:t>IA</a:t>
            </a:r>
          </a:p>
          <a:p>
            <a:pPr algn="ctr"/>
            <a:r>
              <a:rPr lang="fr-FR" sz="1800" dirty="0"/>
              <a:t>(</a:t>
            </a:r>
            <a:r>
              <a:rPr lang="fr-FR" sz="1800" dirty="0" err="1"/>
              <a:t>Tensorflow</a:t>
            </a:r>
            <a:r>
              <a:rPr lang="fr-FR" sz="1800" dirty="0"/>
              <a:t>, </a:t>
            </a:r>
            <a:r>
              <a:rPr lang="fr-FR" sz="1800" dirty="0" err="1"/>
              <a:t>sickit-learn</a:t>
            </a:r>
            <a:r>
              <a:rPr lang="fr-FR" sz="1800" dirty="0"/>
              <a:t>)</a:t>
            </a:r>
          </a:p>
        </p:txBody>
      </p:sp>
      <p:pic>
        <p:nvPicPr>
          <p:cNvPr id="58" name="Image 57">
            <a:extLst>
              <a:ext uri="{FF2B5EF4-FFF2-40B4-BE49-F238E27FC236}">
                <a16:creationId xmlns:a16="http://schemas.microsoft.com/office/drawing/2014/main" id="{7DE40940-FF51-45E4-9023-4C2EA12542B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9900" y="1056352"/>
            <a:ext cx="1526004" cy="1526004"/>
          </a:xfrm>
          <a:prstGeom prst="rect">
            <a:avLst/>
          </a:prstGeom>
        </p:spPr>
      </p:pic>
      <p:sp>
        <p:nvSpPr>
          <p:cNvPr id="60" name="ZoneTexte 59">
            <a:extLst>
              <a:ext uri="{FF2B5EF4-FFF2-40B4-BE49-F238E27FC236}">
                <a16:creationId xmlns:a16="http://schemas.microsoft.com/office/drawing/2014/main" id="{928174B4-9F89-4E9A-9BB6-18EC0C32074C}"/>
              </a:ext>
            </a:extLst>
          </p:cNvPr>
          <p:cNvSpPr txBox="1"/>
          <p:nvPr/>
        </p:nvSpPr>
        <p:spPr>
          <a:xfrm>
            <a:off x="9713788" y="2594044"/>
            <a:ext cx="180876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/>
              <a:t>Prédiction,</a:t>
            </a:r>
          </a:p>
          <a:p>
            <a:pPr algn="ctr"/>
            <a:r>
              <a:rPr lang="fr-FR" dirty="0"/>
              <a:t>Liste de conseils</a:t>
            </a:r>
          </a:p>
        </p:txBody>
      </p:sp>
      <p:cxnSp>
        <p:nvCxnSpPr>
          <p:cNvPr id="61" name="Connecteur droit avec flèche 60">
            <a:extLst>
              <a:ext uri="{FF2B5EF4-FFF2-40B4-BE49-F238E27FC236}">
                <a16:creationId xmlns:a16="http://schemas.microsoft.com/office/drawing/2014/main" id="{592F5C78-3FE6-438F-8E4F-910C23F80DF4}"/>
              </a:ext>
            </a:extLst>
          </p:cNvPr>
          <p:cNvCxnSpPr>
            <a:cxnSpLocks/>
          </p:cNvCxnSpPr>
          <p:nvPr/>
        </p:nvCxnSpPr>
        <p:spPr>
          <a:xfrm>
            <a:off x="8831507" y="2408820"/>
            <a:ext cx="7239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73056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9F101B-77F9-4FEF-D716-25FD9EC2DB4A}"/>
              </a:ext>
            </a:extLst>
          </p:cNvPr>
          <p:cNvSpPr txBox="1"/>
          <p:nvPr/>
        </p:nvSpPr>
        <p:spPr>
          <a:xfrm>
            <a:off x="3760677" y="419228"/>
            <a:ext cx="4670646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400" b="1" dirty="0">
                <a:solidFill>
                  <a:srgbClr val="FF0000"/>
                </a:solidFill>
              </a:rPr>
              <a:t>III) Nos datasets</a:t>
            </a:r>
            <a:endParaRPr lang="en-US" sz="4400" dirty="0">
              <a:solidFill>
                <a:srgbClr val="FF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016DA2-6C1F-75BC-EE3C-8E0AA5AF6EF3}"/>
              </a:ext>
            </a:extLst>
          </p:cNvPr>
          <p:cNvSpPr txBox="1"/>
          <p:nvPr/>
        </p:nvSpPr>
        <p:spPr>
          <a:xfrm>
            <a:off x="365887" y="1486904"/>
            <a:ext cx="7015987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 dirty="0"/>
              <a:t>1. </a:t>
            </a:r>
            <a:r>
              <a:rPr lang="en-US" sz="2800" b="1" dirty="0" err="1"/>
              <a:t>Santé</a:t>
            </a:r>
            <a:r>
              <a:rPr lang="en-US" sz="2800" b="1" dirty="0"/>
              <a:t> Physique de </a:t>
            </a:r>
            <a:r>
              <a:rPr lang="en-US" sz="2800" b="1" dirty="0" err="1"/>
              <a:t>l’user</a:t>
            </a:r>
            <a:r>
              <a:rPr lang="en-US" sz="2800" b="1" dirty="0"/>
              <a:t> : </a:t>
            </a:r>
            <a:r>
              <a:rPr lang="en-US" sz="2800" b="1" dirty="0" err="1"/>
              <a:t>Risques</a:t>
            </a:r>
            <a:r>
              <a:rPr lang="en-US" sz="2800" b="1" dirty="0"/>
              <a:t> </a:t>
            </a:r>
            <a:r>
              <a:rPr lang="en-US" sz="2800" b="1" dirty="0" err="1"/>
              <a:t>d’obésité</a:t>
            </a:r>
            <a:endParaRPr lang="en-US" sz="28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438DA7-F8AE-8958-271C-8603D2D3C65D}"/>
              </a:ext>
            </a:extLst>
          </p:cNvPr>
          <p:cNvSpPr txBox="1"/>
          <p:nvPr/>
        </p:nvSpPr>
        <p:spPr>
          <a:xfrm>
            <a:off x="1396323" y="6069440"/>
            <a:ext cx="93993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hlinkClick r:id="rId2"/>
              </a:rPr>
              <a:t>https://www.kaggle.com/datasets/aravindpcoder/obesity-or-cvd-risk-classifyregressorcluster</a:t>
            </a:r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F29E048-32FB-AE3E-E304-C30D89A6C5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888" y="2308359"/>
            <a:ext cx="11463186" cy="336531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595402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8">
            <a:extLst>
              <a:ext uri="{FF2B5EF4-FFF2-40B4-BE49-F238E27FC236}">
                <a16:creationId xmlns:a16="http://schemas.microsoft.com/office/drawing/2014/main" id="{FCDDF60F-7292-CC5A-48C6-84C7824AA458}"/>
              </a:ext>
            </a:extLst>
          </p:cNvPr>
          <p:cNvSpPr txBox="1"/>
          <p:nvPr/>
        </p:nvSpPr>
        <p:spPr>
          <a:xfrm>
            <a:off x="535554" y="1049540"/>
            <a:ext cx="6227196" cy="52322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/>
              <a:t>2. </a:t>
            </a:r>
            <a:r>
              <a:rPr lang="en-US" sz="2800" b="1" dirty="0" err="1"/>
              <a:t>Santé</a:t>
            </a:r>
            <a:r>
              <a:rPr lang="en-US" sz="2800" b="1" dirty="0"/>
              <a:t> </a:t>
            </a:r>
            <a:r>
              <a:rPr lang="en-US" sz="2800" b="1" dirty="0" err="1"/>
              <a:t>Mentale</a:t>
            </a:r>
            <a:r>
              <a:rPr lang="en-US" sz="2800" b="1" dirty="0"/>
              <a:t> &amp; Stress de </a:t>
            </a:r>
            <a:r>
              <a:rPr lang="en-US" sz="2800" b="1" dirty="0" err="1"/>
              <a:t>l’user</a:t>
            </a:r>
            <a:endParaRPr lang="en-US" sz="2800" b="1" dirty="0"/>
          </a:p>
        </p:txBody>
      </p:sp>
      <p:sp>
        <p:nvSpPr>
          <p:cNvPr id="5" name="ZoneTexte 7">
            <a:extLst>
              <a:ext uri="{FF2B5EF4-FFF2-40B4-BE49-F238E27FC236}">
                <a16:creationId xmlns:a16="http://schemas.microsoft.com/office/drawing/2014/main" id="{9DEFEB70-D1B4-44A3-5ECD-9E662C727892}"/>
              </a:ext>
            </a:extLst>
          </p:cNvPr>
          <p:cNvSpPr txBox="1"/>
          <p:nvPr/>
        </p:nvSpPr>
        <p:spPr>
          <a:xfrm>
            <a:off x="2456249" y="5990119"/>
            <a:ext cx="7279502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dirty="0">
                <a:hlinkClick r:id="rId2"/>
              </a:rPr>
              <a:t>https://www.kaggle.com/datasets/bhavikjikadara/mental-health-dataset</a:t>
            </a:r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2C2EAED-C16A-44EF-99BA-473918440F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1" y="2192540"/>
            <a:ext cx="11847078" cy="279404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801823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8">
            <a:extLst>
              <a:ext uri="{FF2B5EF4-FFF2-40B4-BE49-F238E27FC236}">
                <a16:creationId xmlns:a16="http://schemas.microsoft.com/office/drawing/2014/main" id="{FCDDF60F-7292-CC5A-48C6-84C7824AA458}"/>
              </a:ext>
            </a:extLst>
          </p:cNvPr>
          <p:cNvSpPr txBox="1"/>
          <p:nvPr/>
        </p:nvSpPr>
        <p:spPr>
          <a:xfrm>
            <a:off x="534988" y="807744"/>
            <a:ext cx="6397126" cy="52322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/>
              <a:t>3. </a:t>
            </a:r>
            <a:r>
              <a:rPr lang="en-US" sz="2800" b="1" dirty="0" err="1"/>
              <a:t>Sommeil</a:t>
            </a:r>
            <a:r>
              <a:rPr lang="en-US" sz="2800" b="1" dirty="0"/>
              <a:t> de </a:t>
            </a:r>
            <a:r>
              <a:rPr lang="en-US" sz="2800" b="1" dirty="0" err="1"/>
              <a:t>l'user</a:t>
            </a:r>
            <a:r>
              <a:rPr lang="en-US" sz="2800" b="1" dirty="0"/>
              <a:t> :</a:t>
            </a:r>
          </a:p>
        </p:txBody>
      </p:sp>
      <p:sp>
        <p:nvSpPr>
          <p:cNvPr id="5" name="ZoneTexte 7">
            <a:extLst>
              <a:ext uri="{FF2B5EF4-FFF2-40B4-BE49-F238E27FC236}">
                <a16:creationId xmlns:a16="http://schemas.microsoft.com/office/drawing/2014/main" id="{9DEFEB70-D1B4-44A3-5ECD-9E662C727892}"/>
              </a:ext>
            </a:extLst>
          </p:cNvPr>
          <p:cNvSpPr txBox="1"/>
          <p:nvPr/>
        </p:nvSpPr>
        <p:spPr>
          <a:xfrm>
            <a:off x="1852448" y="5865590"/>
            <a:ext cx="8487103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dirty="0">
                <a:ea typeface="+mn-lt"/>
                <a:cs typeface="+mn-lt"/>
                <a:hlinkClick r:id="rId2"/>
              </a:rPr>
              <a:t>https://www.kaggle.com/datasets/uom190346a/sleep-health-and-lifestyle-dataset</a:t>
            </a:r>
            <a:endParaRPr lang="fr-FR" dirty="0">
              <a:ea typeface="+mn-lt"/>
              <a:cs typeface="+mn-lt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8ED9C915-BDA4-4321-A68E-55E4021300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699" y="1683752"/>
            <a:ext cx="10896600" cy="382905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629089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D130E49-83BB-626D-C547-A7902C766962}"/>
              </a:ext>
            </a:extLst>
          </p:cNvPr>
          <p:cNvSpPr txBox="1"/>
          <p:nvPr/>
        </p:nvSpPr>
        <p:spPr>
          <a:xfrm>
            <a:off x="3913839" y="394602"/>
            <a:ext cx="4376523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400" b="1" dirty="0">
                <a:solidFill>
                  <a:srgbClr val="FF0000"/>
                </a:solidFill>
                <a:ea typeface="+mn-lt"/>
                <a:cs typeface="+mn-lt"/>
              </a:rPr>
              <a:t>IV) Nos </a:t>
            </a:r>
            <a:r>
              <a:rPr lang="en-US" sz="4400" b="1" dirty="0" err="1">
                <a:solidFill>
                  <a:srgbClr val="FF0000"/>
                </a:solidFill>
                <a:ea typeface="+mn-lt"/>
                <a:cs typeface="+mn-lt"/>
              </a:rPr>
              <a:t>modèles</a:t>
            </a:r>
            <a:endParaRPr lang="en-US" sz="4400" dirty="0">
              <a:solidFill>
                <a:srgbClr val="FF0000"/>
              </a:solidFill>
            </a:endParaRPr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40497FDB-D3C6-47BD-B418-AF0C0F824309}"/>
              </a:ext>
            </a:extLst>
          </p:cNvPr>
          <p:cNvSpPr txBox="1"/>
          <p:nvPr/>
        </p:nvSpPr>
        <p:spPr>
          <a:xfrm>
            <a:off x="405845" y="1286180"/>
            <a:ext cx="7015987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highlight>
                  <a:srgbClr val="FFFF00"/>
                </a:highlight>
              </a:rPr>
              <a:t>1. </a:t>
            </a:r>
            <a:r>
              <a:rPr lang="en-US" sz="2800" dirty="0" err="1">
                <a:highlight>
                  <a:srgbClr val="FFFF00"/>
                </a:highlight>
              </a:rPr>
              <a:t>Santé</a:t>
            </a:r>
            <a:r>
              <a:rPr lang="en-US" sz="2800" dirty="0">
                <a:highlight>
                  <a:srgbClr val="FFFF00"/>
                </a:highlight>
              </a:rPr>
              <a:t> Physique de </a:t>
            </a:r>
            <a:r>
              <a:rPr lang="en-US" sz="2800" dirty="0" err="1">
                <a:highlight>
                  <a:srgbClr val="FFFF00"/>
                </a:highlight>
              </a:rPr>
              <a:t>l’user</a:t>
            </a:r>
            <a:r>
              <a:rPr lang="en-US" sz="2800" dirty="0">
                <a:highlight>
                  <a:srgbClr val="FFFF00"/>
                </a:highlight>
              </a:rPr>
              <a:t> : </a:t>
            </a:r>
            <a:r>
              <a:rPr lang="en-US" sz="2800" dirty="0" err="1">
                <a:highlight>
                  <a:srgbClr val="FFFF00"/>
                </a:highlight>
              </a:rPr>
              <a:t>Risques</a:t>
            </a:r>
            <a:r>
              <a:rPr lang="en-US" sz="2800" dirty="0">
                <a:highlight>
                  <a:srgbClr val="FFFF00"/>
                </a:highlight>
              </a:rPr>
              <a:t> </a:t>
            </a:r>
            <a:r>
              <a:rPr lang="en-US" sz="2800" dirty="0" err="1">
                <a:highlight>
                  <a:srgbClr val="FFFF00"/>
                </a:highlight>
              </a:rPr>
              <a:t>d’obésité</a:t>
            </a:r>
            <a:endParaRPr lang="en-US" sz="2800" dirty="0">
              <a:highlight>
                <a:srgbClr val="FFFF00"/>
              </a:highlight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5CDA2E8A-44BA-4C47-8027-316C043497F7}"/>
              </a:ext>
            </a:extLst>
          </p:cNvPr>
          <p:cNvSpPr txBox="1"/>
          <p:nvPr/>
        </p:nvSpPr>
        <p:spPr>
          <a:xfrm>
            <a:off x="1739137" y="2947632"/>
            <a:ext cx="4141839" cy="369331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fr-FR" dirty="0" err="1"/>
              <a:t>Features</a:t>
            </a:r>
            <a:r>
              <a:rPr lang="fr-FR" dirty="0"/>
              <a:t> les plus importantes : </a:t>
            </a:r>
            <a:br>
              <a:rPr lang="fr-FR" dirty="0"/>
            </a:br>
            <a:r>
              <a:rPr lang="fr-FR" dirty="0"/>
              <a:t>- poids</a:t>
            </a:r>
            <a:br>
              <a:rPr lang="fr-FR" dirty="0"/>
            </a:br>
            <a:r>
              <a:rPr lang="fr-FR" dirty="0"/>
              <a:t>- taille</a:t>
            </a:r>
            <a:br>
              <a:rPr lang="fr-FR" dirty="0"/>
            </a:br>
            <a:r>
              <a:rPr lang="fr-FR" dirty="0"/>
              <a:t>- sexe</a:t>
            </a:r>
            <a:br>
              <a:rPr lang="fr-FR" dirty="0"/>
            </a:br>
            <a:r>
              <a:rPr lang="fr-FR" dirty="0"/>
              <a:t>- âge</a:t>
            </a:r>
            <a:br>
              <a:rPr lang="fr-FR" dirty="0"/>
            </a:br>
            <a:r>
              <a:rPr lang="fr-FR" dirty="0"/>
              <a:t>- fréquence de consommation de légumes</a:t>
            </a:r>
            <a:br>
              <a:rPr lang="fr-FR" dirty="0"/>
            </a:br>
            <a:r>
              <a:rPr lang="fr-FR" dirty="0"/>
              <a:t>- fréquence de consommation d’eau</a:t>
            </a:r>
            <a:br>
              <a:rPr lang="fr-FR" dirty="0"/>
            </a:br>
            <a:r>
              <a:rPr lang="fr-FR" dirty="0"/>
              <a:t>- nombre de repas principaux par jour</a:t>
            </a:r>
            <a:br>
              <a:rPr lang="fr-FR" dirty="0"/>
            </a:br>
            <a:endParaRPr lang="fr-FR" dirty="0"/>
          </a:p>
          <a:p>
            <a:r>
              <a:rPr lang="fr-FR" dirty="0"/>
              <a:t>Modèle : Gradient </a:t>
            </a:r>
            <a:r>
              <a:rPr lang="fr-FR" dirty="0" err="1"/>
              <a:t>Boosting</a:t>
            </a:r>
            <a:endParaRPr lang="fr-FR" dirty="0"/>
          </a:p>
          <a:p>
            <a:endParaRPr lang="fr-FR" dirty="0"/>
          </a:p>
          <a:p>
            <a:r>
              <a:rPr lang="fr-FR" dirty="0" err="1">
                <a:highlight>
                  <a:srgbClr val="00FFFF"/>
                </a:highlight>
              </a:rPr>
              <a:t>Accuracy</a:t>
            </a:r>
            <a:r>
              <a:rPr lang="fr-FR" dirty="0">
                <a:highlight>
                  <a:srgbClr val="00FFFF"/>
                </a:highlight>
              </a:rPr>
              <a:t> avec toutes les </a:t>
            </a:r>
            <a:r>
              <a:rPr lang="fr-FR" dirty="0" err="1">
                <a:highlight>
                  <a:srgbClr val="00FFFF"/>
                </a:highlight>
              </a:rPr>
              <a:t>features</a:t>
            </a:r>
            <a:r>
              <a:rPr lang="fr-FR" dirty="0">
                <a:highlight>
                  <a:srgbClr val="00FFFF"/>
                </a:highlight>
              </a:rPr>
              <a:t> : 92%</a:t>
            </a:r>
          </a:p>
          <a:p>
            <a:r>
              <a:rPr lang="fr-FR" dirty="0" err="1">
                <a:highlight>
                  <a:srgbClr val="00FF00"/>
                </a:highlight>
              </a:rPr>
              <a:t>Accuracy</a:t>
            </a:r>
            <a:r>
              <a:rPr lang="fr-FR" dirty="0">
                <a:highlight>
                  <a:srgbClr val="00FF00"/>
                </a:highlight>
              </a:rPr>
              <a:t> avec les 7 </a:t>
            </a:r>
            <a:r>
              <a:rPr lang="fr-FR" dirty="0" err="1">
                <a:highlight>
                  <a:srgbClr val="00FF00"/>
                </a:highlight>
              </a:rPr>
              <a:t>features</a:t>
            </a:r>
            <a:r>
              <a:rPr lang="fr-FR" dirty="0">
                <a:highlight>
                  <a:srgbClr val="00FF00"/>
                </a:highlight>
              </a:rPr>
              <a:t> : 90%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6F4EDE26-5D40-49D6-B31A-EDE9C3DB71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5297" y="1622589"/>
            <a:ext cx="3253921" cy="484080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84449882-9858-42B6-87D7-052B9485F674}"/>
              </a:ext>
            </a:extLst>
          </p:cNvPr>
          <p:cNvSpPr txBox="1"/>
          <p:nvPr/>
        </p:nvSpPr>
        <p:spPr>
          <a:xfrm>
            <a:off x="403496" y="1809400"/>
            <a:ext cx="6227196" cy="52322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2. </a:t>
            </a:r>
            <a:r>
              <a:rPr lang="en-US" sz="2800" dirty="0" err="1"/>
              <a:t>Santé</a:t>
            </a:r>
            <a:r>
              <a:rPr lang="en-US" sz="2800" dirty="0"/>
              <a:t> </a:t>
            </a:r>
            <a:r>
              <a:rPr lang="en-US" sz="2800" dirty="0" err="1"/>
              <a:t>Mentale</a:t>
            </a:r>
            <a:r>
              <a:rPr lang="en-US" sz="2800" dirty="0"/>
              <a:t> &amp; Stress de </a:t>
            </a:r>
            <a:r>
              <a:rPr lang="en-US" sz="2800" dirty="0" err="1"/>
              <a:t>l’user</a:t>
            </a:r>
            <a:endParaRPr lang="en-US" sz="2800" dirty="0"/>
          </a:p>
        </p:txBody>
      </p:sp>
      <p:sp>
        <p:nvSpPr>
          <p:cNvPr id="7" name="TextBox 8">
            <a:extLst>
              <a:ext uri="{FF2B5EF4-FFF2-40B4-BE49-F238E27FC236}">
                <a16:creationId xmlns:a16="http://schemas.microsoft.com/office/drawing/2014/main" id="{A86C7524-C0FF-4505-B110-A1B9789D3CF1}"/>
              </a:ext>
            </a:extLst>
          </p:cNvPr>
          <p:cNvSpPr txBox="1"/>
          <p:nvPr/>
        </p:nvSpPr>
        <p:spPr>
          <a:xfrm>
            <a:off x="405844" y="2332620"/>
            <a:ext cx="6397126" cy="52322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3. </a:t>
            </a:r>
            <a:r>
              <a:rPr lang="en-US" sz="2800" dirty="0" err="1"/>
              <a:t>Sommeil</a:t>
            </a:r>
            <a:r>
              <a:rPr lang="en-US" sz="2800" dirty="0"/>
              <a:t> de </a:t>
            </a:r>
            <a:r>
              <a:rPr lang="en-US" sz="2800" dirty="0" err="1"/>
              <a:t>l'user</a:t>
            </a:r>
            <a:r>
              <a:rPr lang="en-US" sz="2800" dirty="0"/>
              <a:t> :</a:t>
            </a:r>
          </a:p>
        </p:txBody>
      </p:sp>
    </p:spTree>
    <p:extLst>
      <p:ext uri="{BB962C8B-B14F-4D97-AF65-F5344CB8AC3E}">
        <p14:creationId xmlns:p14="http://schemas.microsoft.com/office/powerpoint/2010/main" val="14094459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D130E49-83BB-626D-C547-A7902C766962}"/>
              </a:ext>
            </a:extLst>
          </p:cNvPr>
          <p:cNvSpPr txBox="1"/>
          <p:nvPr/>
        </p:nvSpPr>
        <p:spPr>
          <a:xfrm>
            <a:off x="3913839" y="394602"/>
            <a:ext cx="4376523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400" b="1" dirty="0">
                <a:solidFill>
                  <a:srgbClr val="FF0000"/>
                </a:solidFill>
                <a:ea typeface="+mn-lt"/>
                <a:cs typeface="+mn-lt"/>
              </a:rPr>
              <a:t>IV) Nos </a:t>
            </a:r>
            <a:r>
              <a:rPr lang="en-US" sz="4400" b="1" dirty="0" err="1">
                <a:solidFill>
                  <a:srgbClr val="FF0000"/>
                </a:solidFill>
                <a:ea typeface="+mn-lt"/>
                <a:cs typeface="+mn-lt"/>
              </a:rPr>
              <a:t>modèles</a:t>
            </a:r>
            <a:endParaRPr lang="en-US" sz="4400" dirty="0">
              <a:solidFill>
                <a:srgbClr val="FF0000"/>
              </a:solidFill>
            </a:endParaRPr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40497FDB-D3C6-47BD-B418-AF0C0F824309}"/>
              </a:ext>
            </a:extLst>
          </p:cNvPr>
          <p:cNvSpPr txBox="1"/>
          <p:nvPr/>
        </p:nvSpPr>
        <p:spPr>
          <a:xfrm>
            <a:off x="405845" y="1286180"/>
            <a:ext cx="7015987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/>
              <a:t>1. </a:t>
            </a:r>
            <a:r>
              <a:rPr lang="en-US" sz="2800" dirty="0" err="1"/>
              <a:t>Santé</a:t>
            </a:r>
            <a:r>
              <a:rPr lang="en-US" sz="2800" dirty="0"/>
              <a:t> Physique de </a:t>
            </a:r>
            <a:r>
              <a:rPr lang="en-US" sz="2800" dirty="0" err="1"/>
              <a:t>l’user</a:t>
            </a:r>
            <a:r>
              <a:rPr lang="en-US" sz="2800" dirty="0"/>
              <a:t> : </a:t>
            </a:r>
            <a:r>
              <a:rPr lang="en-US" sz="2800" dirty="0" err="1"/>
              <a:t>Risques</a:t>
            </a:r>
            <a:r>
              <a:rPr lang="en-US" sz="2800" dirty="0"/>
              <a:t> </a:t>
            </a:r>
            <a:r>
              <a:rPr lang="en-US" sz="2800" dirty="0" err="1"/>
              <a:t>d’obésité</a:t>
            </a:r>
            <a:endParaRPr lang="en-US" sz="2800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5CDA2E8A-44BA-4C47-8027-316C043497F7}"/>
              </a:ext>
            </a:extLst>
          </p:cNvPr>
          <p:cNvSpPr txBox="1"/>
          <p:nvPr/>
        </p:nvSpPr>
        <p:spPr>
          <a:xfrm>
            <a:off x="1533488" y="3120329"/>
            <a:ext cx="4508991" cy="31393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fr-FR" dirty="0" err="1"/>
              <a:t>Features</a:t>
            </a:r>
            <a:r>
              <a:rPr lang="fr-FR" dirty="0"/>
              <a:t> les plus importantes : </a:t>
            </a:r>
            <a:br>
              <a:rPr lang="fr-FR" dirty="0"/>
            </a:br>
            <a:r>
              <a:rPr lang="fr-FR" dirty="0"/>
              <a:t>- nombre de jours passés à la maison par mois</a:t>
            </a:r>
            <a:br>
              <a:rPr lang="fr-FR" dirty="0"/>
            </a:br>
            <a:r>
              <a:rPr lang="fr-FR" dirty="0"/>
              <a:t>- changement d’habitudes au travail</a:t>
            </a:r>
            <a:br>
              <a:rPr lang="fr-FR" dirty="0"/>
            </a:br>
            <a:r>
              <a:rPr lang="fr-FR" dirty="0"/>
              <a:t>- intéressement par son travail</a:t>
            </a:r>
            <a:br>
              <a:rPr lang="fr-FR" dirty="0"/>
            </a:br>
            <a:r>
              <a:rPr lang="fr-FR" dirty="0"/>
              <a:t>- faiblesse sociale</a:t>
            </a:r>
            <a:br>
              <a:rPr lang="fr-FR" dirty="0"/>
            </a:br>
            <a:r>
              <a:rPr lang="fr-FR" dirty="0"/>
              <a:t>- historique de problèmes mentaux</a:t>
            </a:r>
            <a:br>
              <a:rPr lang="fr-FR" dirty="0"/>
            </a:br>
            <a:endParaRPr lang="fr-FR" dirty="0"/>
          </a:p>
          <a:p>
            <a:r>
              <a:rPr lang="fr-FR" dirty="0"/>
              <a:t>Modèle : Gradient </a:t>
            </a:r>
            <a:r>
              <a:rPr lang="fr-FR" dirty="0" err="1"/>
              <a:t>Boosting</a:t>
            </a:r>
            <a:endParaRPr lang="fr-FR" dirty="0"/>
          </a:p>
          <a:p>
            <a:endParaRPr lang="fr-FR" dirty="0"/>
          </a:p>
          <a:p>
            <a:r>
              <a:rPr lang="fr-FR" dirty="0" err="1">
                <a:highlight>
                  <a:srgbClr val="00FFFF"/>
                </a:highlight>
              </a:rPr>
              <a:t>Accuracy</a:t>
            </a:r>
            <a:r>
              <a:rPr lang="fr-FR" dirty="0">
                <a:highlight>
                  <a:srgbClr val="00FFFF"/>
                </a:highlight>
              </a:rPr>
              <a:t> avec toutes les </a:t>
            </a:r>
            <a:r>
              <a:rPr lang="fr-FR" dirty="0" err="1">
                <a:highlight>
                  <a:srgbClr val="00FFFF"/>
                </a:highlight>
              </a:rPr>
              <a:t>features</a:t>
            </a:r>
            <a:r>
              <a:rPr lang="fr-FR" dirty="0">
                <a:highlight>
                  <a:srgbClr val="00FFFF"/>
                </a:highlight>
              </a:rPr>
              <a:t> : 80%</a:t>
            </a:r>
          </a:p>
          <a:p>
            <a:r>
              <a:rPr lang="fr-FR" dirty="0" err="1">
                <a:highlight>
                  <a:srgbClr val="00FF00"/>
                </a:highlight>
              </a:rPr>
              <a:t>Accuracy</a:t>
            </a:r>
            <a:r>
              <a:rPr lang="fr-FR" dirty="0">
                <a:highlight>
                  <a:srgbClr val="00FF00"/>
                </a:highlight>
              </a:rPr>
              <a:t> avec les 5 </a:t>
            </a:r>
            <a:r>
              <a:rPr lang="fr-FR" dirty="0" err="1">
                <a:highlight>
                  <a:srgbClr val="00FF00"/>
                </a:highlight>
              </a:rPr>
              <a:t>features</a:t>
            </a:r>
            <a:r>
              <a:rPr lang="fr-FR" dirty="0">
                <a:highlight>
                  <a:srgbClr val="00FF00"/>
                </a:highlight>
              </a:rPr>
              <a:t> : 73%</a:t>
            </a:r>
          </a:p>
        </p:txBody>
      </p:sp>
      <p:sp>
        <p:nvSpPr>
          <p:cNvPr id="6" name="TextBox 8">
            <a:extLst>
              <a:ext uri="{FF2B5EF4-FFF2-40B4-BE49-F238E27FC236}">
                <a16:creationId xmlns:a16="http://schemas.microsoft.com/office/drawing/2014/main" id="{84449882-9858-42B6-87D7-052B9485F674}"/>
              </a:ext>
            </a:extLst>
          </p:cNvPr>
          <p:cNvSpPr txBox="1"/>
          <p:nvPr/>
        </p:nvSpPr>
        <p:spPr>
          <a:xfrm>
            <a:off x="403496" y="1809400"/>
            <a:ext cx="6227196" cy="52322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highlight>
                  <a:srgbClr val="FFFF00"/>
                </a:highlight>
              </a:rPr>
              <a:t>2. </a:t>
            </a:r>
            <a:r>
              <a:rPr lang="en-US" sz="2800" dirty="0" err="1">
                <a:highlight>
                  <a:srgbClr val="FFFF00"/>
                </a:highlight>
              </a:rPr>
              <a:t>Santé</a:t>
            </a:r>
            <a:r>
              <a:rPr lang="en-US" sz="2800" dirty="0">
                <a:highlight>
                  <a:srgbClr val="FFFF00"/>
                </a:highlight>
              </a:rPr>
              <a:t> </a:t>
            </a:r>
            <a:r>
              <a:rPr lang="en-US" sz="2800" dirty="0" err="1">
                <a:highlight>
                  <a:srgbClr val="FFFF00"/>
                </a:highlight>
              </a:rPr>
              <a:t>Mentale</a:t>
            </a:r>
            <a:r>
              <a:rPr lang="en-US" sz="2800" dirty="0">
                <a:highlight>
                  <a:srgbClr val="FFFF00"/>
                </a:highlight>
              </a:rPr>
              <a:t> &amp; Stress de </a:t>
            </a:r>
            <a:r>
              <a:rPr lang="en-US" sz="2800" dirty="0" err="1">
                <a:highlight>
                  <a:srgbClr val="FFFF00"/>
                </a:highlight>
              </a:rPr>
              <a:t>l’user</a:t>
            </a:r>
            <a:endParaRPr lang="en-US" sz="2800" dirty="0">
              <a:highlight>
                <a:srgbClr val="FFFF00"/>
              </a:highlight>
            </a:endParaRPr>
          </a:p>
        </p:txBody>
      </p:sp>
      <p:sp>
        <p:nvSpPr>
          <p:cNvPr id="7" name="TextBox 8">
            <a:extLst>
              <a:ext uri="{FF2B5EF4-FFF2-40B4-BE49-F238E27FC236}">
                <a16:creationId xmlns:a16="http://schemas.microsoft.com/office/drawing/2014/main" id="{A86C7524-C0FF-4505-B110-A1B9789D3CF1}"/>
              </a:ext>
            </a:extLst>
          </p:cNvPr>
          <p:cNvSpPr txBox="1"/>
          <p:nvPr/>
        </p:nvSpPr>
        <p:spPr>
          <a:xfrm>
            <a:off x="405844" y="2332620"/>
            <a:ext cx="6397126" cy="52322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3. </a:t>
            </a:r>
            <a:r>
              <a:rPr lang="en-US" sz="2800" dirty="0" err="1"/>
              <a:t>Sommeil</a:t>
            </a:r>
            <a:r>
              <a:rPr lang="en-US" sz="2800" dirty="0"/>
              <a:t> de </a:t>
            </a:r>
            <a:r>
              <a:rPr lang="en-US" sz="2800" dirty="0" err="1"/>
              <a:t>l'user</a:t>
            </a:r>
            <a:r>
              <a:rPr lang="en-US" sz="2800" dirty="0"/>
              <a:t> :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58CF10DD-9FE8-41CE-AAB4-48CB896813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0362" y="737118"/>
            <a:ext cx="3040979" cy="596216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19198273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PApres1</Template>
  <TotalTime>0</TotalTime>
  <Words>707</Words>
  <Application>Microsoft Office PowerPoint</Application>
  <PresentationFormat>Grand écran</PresentationFormat>
  <Paragraphs>105</Paragraphs>
  <Slides>14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14</vt:i4>
      </vt:variant>
    </vt:vector>
  </HeadingPairs>
  <TitlesOfParts>
    <vt:vector size="20" baseType="lpstr">
      <vt:lpstr>Aptos</vt:lpstr>
      <vt:lpstr>Aptos Display</vt:lpstr>
      <vt:lpstr>Arial</vt:lpstr>
      <vt:lpstr>Calibri</vt:lpstr>
      <vt:lpstr>Söhne</vt:lpstr>
      <vt:lpstr>Thème Office</vt:lpstr>
      <vt:lpstr>Make your Life Healthy again !</vt:lpstr>
      <vt:lpstr>Présentation PowerPoint</vt:lpstr>
      <vt:lpstr>I) Introduction - Présentation fonctionnelle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Make your Life Healthy again !</dc:title>
  <dc:creator>Alexandre BLOCH</dc:creator>
  <cp:lastModifiedBy>alexandre bloch</cp:lastModifiedBy>
  <cp:revision>34</cp:revision>
  <dcterms:created xsi:type="dcterms:W3CDTF">2024-06-18T08:25:23Z</dcterms:created>
  <dcterms:modified xsi:type="dcterms:W3CDTF">2024-07-15T10:16:00Z</dcterms:modified>
</cp:coreProperties>
</file>